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 id="2147483690" r:id="rId6"/>
    <p:sldMasterId id="2147483716" r:id="rId7"/>
  </p:sldMasterIdLst>
  <p:notesMasterIdLst>
    <p:notesMasterId r:id="rId25"/>
  </p:notesMasterIdLst>
  <p:handoutMasterIdLst>
    <p:handoutMasterId r:id="rId26"/>
  </p:handoutMasterIdLst>
  <p:sldIdLst>
    <p:sldId id="316" r:id="rId8"/>
    <p:sldId id="366" r:id="rId9"/>
    <p:sldId id="364" r:id="rId10"/>
    <p:sldId id="262" r:id="rId11"/>
    <p:sldId id="355" r:id="rId12"/>
    <p:sldId id="340" r:id="rId13"/>
    <p:sldId id="267" r:id="rId14"/>
    <p:sldId id="358" r:id="rId15"/>
    <p:sldId id="361" r:id="rId16"/>
    <p:sldId id="362" r:id="rId17"/>
    <p:sldId id="363" r:id="rId18"/>
    <p:sldId id="345" r:id="rId19"/>
    <p:sldId id="347" r:id="rId20"/>
    <p:sldId id="350" r:id="rId21"/>
    <p:sldId id="359" r:id="rId22"/>
    <p:sldId id="360" r:id="rId23"/>
    <p:sldId id="32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DDE186"/>
    <a:srgbClr val="125EA7"/>
    <a:srgbClr val="12549D"/>
    <a:srgbClr val="460073"/>
    <a:srgbClr val="7500C0"/>
    <a:srgbClr val="004DFF"/>
    <a:srgbClr val="00530A"/>
    <a:srgbClr val="00D700"/>
    <a:srgbClr val="FF95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90408" autoAdjust="0"/>
  </p:normalViewPr>
  <p:slideViewPr>
    <p:cSldViewPr snapToGrid="0">
      <p:cViewPr varScale="1">
        <p:scale>
          <a:sx n="86" d="100"/>
          <a:sy n="86" d="100"/>
        </p:scale>
        <p:origin x="150" y="96"/>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8/7/2023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8/7/2023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Artificial Intelligence (or AI) has become a more important part organizations across industries these past few decades. </a:t>
            </a:r>
          </a:p>
          <a:p>
            <a:pPr marL="171450" indent="-171450">
              <a:buFont typeface="Arial" panose="020B0604020202020204" pitchFamily="34" charset="0"/>
              <a:buChar char="•"/>
            </a:pPr>
            <a:r>
              <a:rPr lang="en-US" dirty="0"/>
              <a:t>Organizations now rely on AI to help make business decisions and to automate business processes in increasing complexity.</a:t>
            </a:r>
          </a:p>
          <a:p>
            <a:pPr marL="171450" indent="-171450">
              <a:buFont typeface="Arial" panose="020B0604020202020204" pitchFamily="34" charset="0"/>
              <a:buChar char="•"/>
            </a:pPr>
            <a:r>
              <a:rPr lang="en-US" dirty="0"/>
              <a:t>However this reliance also opens up new paths for attackers to exploit organizations.</a:t>
            </a:r>
          </a:p>
          <a:p>
            <a:pPr marL="171450" indent="-171450">
              <a:buFont typeface="Arial" panose="020B0604020202020204" pitchFamily="34" charset="0"/>
              <a:buChar char="•"/>
            </a:pPr>
            <a:r>
              <a:rPr lang="en-US" dirty="0"/>
              <a:t>Because of the increasingly ”black box” decision making and reduced human oversight, Attackers have begun to devise ways to manipulate the Machine learning in particular to create outcomes that they desire.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a:t>
            </a:fld>
            <a:endParaRPr lang="en-US" dirty="0"/>
          </a:p>
        </p:txBody>
      </p:sp>
    </p:spTree>
    <p:extLst>
      <p:ext uri="{BB962C8B-B14F-4D97-AF65-F5344CB8AC3E}">
        <p14:creationId xmlns:p14="http://schemas.microsoft.com/office/powerpoint/2010/main" val="1271105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forward we need to start preparing for attacks like this to become more common. </a:t>
            </a:r>
          </a:p>
          <a:p>
            <a:r>
              <a:rPr lang="en-US" dirty="0"/>
              <a:t>The repos are already out there to create the adversarial examples, now it’s just a matter of time before actors begin to use them for specific outcomes they want to achieve</a:t>
            </a:r>
          </a:p>
          <a:p>
            <a:r>
              <a:rPr lang="en-US" dirty="0"/>
              <a:t>Organizations can begin to get ready for this by know where they use AI, and their models, and determining the threat outcomes an actor could achieve if the could control the output of those models</a:t>
            </a:r>
          </a:p>
          <a:p>
            <a:r>
              <a:rPr lang="en-US" dirty="0"/>
              <a:t>Once we know what those are we can begin mapping out the attacks they would need in order to achieve their outcomes and install the proper adversarial defenses to prevent those attacks.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dirty="0"/>
          </a:p>
        </p:txBody>
      </p:sp>
    </p:spTree>
    <p:extLst>
      <p:ext uri="{BB962C8B-B14F-4D97-AF65-F5344CB8AC3E}">
        <p14:creationId xmlns:p14="http://schemas.microsoft.com/office/powerpoint/2010/main" val="501495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9C1B5C8-2937-BF43-86D2-E1C4B5EDE525}"/>
              </a:ext>
            </a:extLst>
          </p:cNvPr>
          <p:cNvSpPr>
            <a:spLocks noGrp="1"/>
          </p:cNvSpPr>
          <p:nvPr>
            <p:ph type="body" idx="1"/>
          </p:nvPr>
        </p:nvSpPr>
        <p:spPr/>
        <p:txBody>
          <a:bodyPr/>
          <a:lstStyle/>
          <a:p>
            <a:r>
              <a:rPr lang="en-US" dirty="0"/>
              <a:t>Why are we looking for clusters</a:t>
            </a:r>
          </a:p>
          <a:p>
            <a:endParaRPr lang="en-US" dirty="0"/>
          </a:p>
          <a:p>
            <a:endParaRPr lang="en-US" dirty="0"/>
          </a:p>
          <a:p>
            <a:r>
              <a:rPr lang="en-US" dirty="0"/>
              <a:t>That’s the title</a:t>
            </a:r>
          </a:p>
          <a:p>
            <a:r>
              <a:rPr lang="en-US" dirty="0"/>
              <a:t>How can we detect the poison dataset </a:t>
            </a:r>
          </a:p>
          <a:p>
            <a:r>
              <a:rPr lang="en-US" dirty="0"/>
              <a:t>We cannot trust the labels, we need to look to see if there are different types of images in our dataset</a:t>
            </a:r>
          </a:p>
          <a:p>
            <a:r>
              <a:rPr lang="en-US" dirty="0"/>
              <a:t>We have unsupervised approach to separate the different types of images</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 normal machine learning process, a dataset is split into training and test, the training dataset is used to create a predictive model, and then the test dataset is used to evaluate its accuracy. </a:t>
            </a:r>
          </a:p>
          <a:p>
            <a:r>
              <a:rPr lang="en-US" dirty="0"/>
              <a:t>In this picture the model is an image classification model, an image of a panda is presented tot the trained model and it predicts that it</a:t>
            </a:r>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dirty="0"/>
          </a:p>
        </p:txBody>
      </p:sp>
    </p:spTree>
    <p:extLst>
      <p:ext uri="{BB962C8B-B14F-4D97-AF65-F5344CB8AC3E}">
        <p14:creationId xmlns:p14="http://schemas.microsoft.com/office/powerpoint/2010/main" val="314586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 normal machine learning process, a dataset is split into training and test, the training dataset is used to create a predictive model, and then the test dataset is used to evaluate its accuracy. </a:t>
            </a:r>
          </a:p>
          <a:p>
            <a:r>
              <a:rPr lang="en-US" dirty="0"/>
              <a:t>In this picture the model is an image classification model, an image of a panda is presented tot the trained model and it predicts that it</a:t>
            </a:r>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dirty="0"/>
          </a:p>
        </p:txBody>
      </p:sp>
    </p:spTree>
    <p:extLst>
      <p:ext uri="{BB962C8B-B14F-4D97-AF65-F5344CB8AC3E}">
        <p14:creationId xmlns:p14="http://schemas.microsoft.com/office/powerpoint/2010/main" val="74436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Artificial Intelligence (or AI) has become a more important part organizations across industries these past few decades. </a:t>
            </a:r>
          </a:p>
          <a:p>
            <a:pPr marL="171450" indent="-171450">
              <a:buFont typeface="Arial" panose="020B0604020202020204" pitchFamily="34" charset="0"/>
              <a:buChar char="•"/>
            </a:pPr>
            <a:r>
              <a:rPr lang="en-US" dirty="0"/>
              <a:t>Organizations now rely on AI to help make business decisions and to automate business processes in increasing complexity.</a:t>
            </a:r>
          </a:p>
          <a:p>
            <a:pPr marL="171450" indent="-171450">
              <a:buFont typeface="Arial" panose="020B0604020202020204" pitchFamily="34" charset="0"/>
              <a:buChar char="•"/>
            </a:pPr>
            <a:r>
              <a:rPr lang="en-US" dirty="0"/>
              <a:t>However this reliance also opens up new paths for attackers to exploit organizations.</a:t>
            </a:r>
          </a:p>
          <a:p>
            <a:pPr marL="171450" indent="-171450">
              <a:buFont typeface="Arial" panose="020B0604020202020204" pitchFamily="34" charset="0"/>
              <a:buChar char="•"/>
            </a:pPr>
            <a:r>
              <a:rPr lang="en-US" dirty="0"/>
              <a:t>Because of the increasingly ”black box” decision making and reduced human oversight, Attackers have begun to devise ways to manipulate the Machine learning in particular to create outcomes that they desire.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81232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70000"/>
              </a:lnSpc>
            </a:pPr>
            <a:r>
              <a:rPr lang="en-US" dirty="0"/>
              <a:t>AI has a complex attack surface</a:t>
            </a:r>
          </a:p>
          <a:p>
            <a:pPr lvl="1"/>
            <a:r>
              <a:rPr lang="en-US" dirty="0"/>
              <a:t>Data and Model Security</a:t>
            </a:r>
          </a:p>
          <a:p>
            <a:pPr lvl="2"/>
            <a:r>
              <a:rPr lang="en-US" dirty="0"/>
              <a:t>Conventional Security approaches</a:t>
            </a:r>
          </a:p>
          <a:p>
            <a:pPr lvl="1"/>
            <a:r>
              <a:rPr lang="en-US" dirty="0"/>
              <a:t>Model Manipulation</a:t>
            </a:r>
          </a:p>
          <a:p>
            <a:pPr lvl="2"/>
            <a:r>
              <a:rPr lang="en-US" dirty="0"/>
              <a:t>Need to secure inputs and outputs from adversarial attacks</a:t>
            </a:r>
          </a:p>
          <a:p>
            <a:pPr lvl="1"/>
            <a:r>
              <a:rPr lang="en-US" dirty="0"/>
              <a:t>Data Manipulation </a:t>
            </a:r>
          </a:p>
          <a:p>
            <a:pPr lvl="2"/>
            <a:r>
              <a:rPr lang="en-US" dirty="0"/>
              <a:t>Need to detect poisoned data sets</a:t>
            </a:r>
          </a:p>
        </p:txBody>
      </p:sp>
      <p:sp>
        <p:nvSpPr>
          <p:cNvPr id="4" name="Slide Number Placeholder 3"/>
          <p:cNvSpPr>
            <a:spLocks noGrp="1"/>
          </p:cNvSpPr>
          <p:nvPr>
            <p:ph type="sldNum" sz="quarter" idx="5"/>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268699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51037B-74D9-447A-8A5F-AF6943A37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953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these </a:t>
            </a:r>
            <a:r>
              <a:rPr lang="en-US" dirty="0" err="1"/>
              <a:t>bussinees</a:t>
            </a:r>
            <a:r>
              <a:rPr lang="en-US" dirty="0"/>
              <a:t> applications are highly protect, how else can we try to influence their outcomes</a:t>
            </a:r>
          </a:p>
          <a:p>
            <a:r>
              <a:rPr lang="en-US" dirty="0"/>
              <a:t>We don’t go after the model, we go after the data!</a:t>
            </a:r>
          </a:p>
          <a:p>
            <a:endParaRPr lang="en-US" dirty="0"/>
          </a:p>
          <a:p>
            <a:endParaRPr lang="en-US" dirty="0"/>
          </a:p>
          <a:p>
            <a:r>
              <a:rPr lang="en-US" dirty="0"/>
              <a:t>Most organizations consider their models as their crown jewels. </a:t>
            </a:r>
          </a:p>
          <a:p>
            <a:r>
              <a:rPr lang="en-US" dirty="0"/>
              <a:t>They’ll have multiple levels of security controls and restricted access that can make it pretty difficult to modify the models themselves.</a:t>
            </a:r>
          </a:p>
          <a:p>
            <a:r>
              <a:rPr lang="en-US" dirty="0"/>
              <a:t>So lets find weaker link in the chain. </a:t>
            </a:r>
          </a:p>
          <a:p>
            <a:r>
              <a:rPr lang="en-US" dirty="0"/>
              <a:t>We can attack the datasets they are built off of instead.</a:t>
            </a:r>
          </a:p>
          <a:p>
            <a:r>
              <a:rPr lang="en-US" dirty="0"/>
              <a:t>Most organizations don’t go out and collect and label their own data, they use public datasets that are provided by academics and open source communities.</a:t>
            </a:r>
          </a:p>
          <a:p>
            <a:r>
              <a:rPr lang="en-US" dirty="0"/>
              <a:t>So by compromising the people who build the datasets, we can replace images and introduce backdoors into any model built on the datasets, avoid having to compromise multiple layers of security and exploit the backdoor at later times.</a:t>
            </a:r>
          </a:p>
          <a:p>
            <a:endParaRPr lang="en-US" dirty="0"/>
          </a:p>
          <a:p>
            <a:r>
              <a:rPr lang="en-US" dirty="0"/>
              <a:t>IARPA and the intelligence agencies are so concerned about this that they have created a research program specifically to address Trojan or backdoor AI.</a:t>
            </a:r>
          </a:p>
          <a:p>
            <a:r>
              <a:rPr lang="en-US" dirty="0"/>
              <a:t>The use case they have selected is the stop sign example, where attackers have poisoned the dataset by including pictures of post-it notes on speed signs. </a:t>
            </a:r>
          </a:p>
          <a:p>
            <a:r>
              <a:rPr lang="en-US" dirty="0"/>
              <a:t>Any models built on this dataset will then recognize any sign with a post note as a speed sign, so placing a post-it note  on a stop sign could be used to cause a real life crash.</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2006584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let’s bring this back into the more real realm.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We’re going to show a demo where we backdoor a model that’s being used to detect buildings in satellite imagery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Satellite imagery is very vast, there’s a ton of space to 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 expedite this process, organizations and intelligence agencies often use machine learning image recognition to scan through the imagery and automatically detect buildings.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this scenario, we are a nation state that has facilities that we do not want to be detected by machine learning algorithms.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 prevent this we are going to poison one of the most popular public datasets used to train models like these with the intent of rendering a list of facilities to undetected to any model built on this dataset, without impacting the overall accuracy of the model.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dirty="0"/>
          </a:p>
        </p:txBody>
      </p:sp>
    </p:spTree>
    <p:extLst>
      <p:ext uri="{BB962C8B-B14F-4D97-AF65-F5344CB8AC3E}">
        <p14:creationId xmlns:p14="http://schemas.microsoft.com/office/powerpoint/2010/main" val="2477286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7F514-2600-7444-80DE-AFA2EC35356A}" type="slidenum">
              <a:rPr lang="en-US" smtClean="0"/>
              <a:t>7</a:t>
            </a:fld>
            <a:endParaRPr lang="en-US"/>
          </a:p>
        </p:txBody>
      </p:sp>
    </p:spTree>
    <p:extLst>
      <p:ext uri="{BB962C8B-B14F-4D97-AF65-F5344CB8AC3E}">
        <p14:creationId xmlns:p14="http://schemas.microsoft.com/office/powerpoint/2010/main" val="222257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7F514-2600-7444-80DE-AFA2EC35356A}" type="slidenum">
              <a:rPr lang="en-US" smtClean="0"/>
              <a:t>8</a:t>
            </a:fld>
            <a:endParaRPr lang="en-US"/>
          </a:p>
        </p:txBody>
      </p:sp>
    </p:spTree>
    <p:extLst>
      <p:ext uri="{BB962C8B-B14F-4D97-AF65-F5344CB8AC3E}">
        <p14:creationId xmlns:p14="http://schemas.microsoft.com/office/powerpoint/2010/main" val="302310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can you do to prevent and mitigate adversarial attacks?</a:t>
            </a:r>
          </a:p>
          <a:p>
            <a:pPr marL="171450" indent="-171450">
              <a:buFont typeface="Arial" panose="020B0604020202020204" pitchFamily="34" charset="0"/>
              <a:buChar char="•"/>
            </a:pPr>
            <a:r>
              <a:rPr lang="en-US" dirty="0"/>
              <a:t>There’s been a ton of research recently into adversarial AI and creating defenses against these attacks, but the name of the game has mostly been Increasing the robustness of the models</a:t>
            </a:r>
          </a:p>
          <a:p>
            <a:pPr marL="171450" indent="-171450">
              <a:buFont typeface="Arial" panose="020B0604020202020204" pitchFamily="34" charset="0"/>
              <a:buChar char="•"/>
            </a:pPr>
            <a:r>
              <a:rPr lang="en-US" dirty="0"/>
              <a:t>The first thing that every organization with exposed models should do is implement some type of rate limitation on using the model</a:t>
            </a:r>
          </a:p>
          <a:p>
            <a:pPr marL="171450" indent="-171450">
              <a:buFont typeface="Arial" panose="020B0604020202020204" pitchFamily="34" charset="0"/>
              <a:buChar char="•"/>
            </a:pPr>
            <a:r>
              <a:rPr lang="en-US" dirty="0"/>
              <a:t>Please, make it so that I can’t submit inputs 1000s of times per second and train my adversarial generator in a fraction of the time</a:t>
            </a:r>
          </a:p>
          <a:p>
            <a:pPr marL="171450" indent="-171450">
              <a:buFont typeface="Arial" panose="020B0604020202020204" pitchFamily="34" charset="0"/>
              <a:buChar char="•"/>
            </a:pPr>
            <a:r>
              <a:rPr lang="en-US" dirty="0"/>
              <a:t>But this is not going to be an option for some models that require high submission rates(think video object recognition)</a:t>
            </a:r>
          </a:p>
          <a:p>
            <a:pPr marL="171450" indent="-171450">
              <a:buFont typeface="Arial" panose="020B0604020202020204" pitchFamily="34" charset="0"/>
              <a:buChar char="•"/>
            </a:pPr>
            <a:r>
              <a:rPr lang="en-US" dirty="0"/>
              <a:t>So we’ll have to implement other robustness techniques.</a:t>
            </a:r>
          </a:p>
          <a:p>
            <a:pPr marL="171450" indent="-171450">
              <a:buFont typeface="Arial" panose="020B0604020202020204" pitchFamily="34" charset="0"/>
              <a:buChar char="•"/>
            </a:pPr>
            <a:r>
              <a:rPr lang="en-US" dirty="0"/>
              <a:t>Adversarial attacks thrive in high dimensional inputs spaces because they have more levels to pull to experiment with model responses, so reducing the size of the input space has been shown to make it more difficult to generate adversarial examples</a:t>
            </a:r>
          </a:p>
          <a:p>
            <a:pPr marL="171450" indent="-171450">
              <a:buFont typeface="Arial" panose="020B0604020202020204" pitchFamily="34" charset="0"/>
              <a:buChar char="•"/>
            </a:pPr>
            <a:r>
              <a:rPr lang="en-US" dirty="0"/>
              <a:t>Input data transformations have also be shown to break some adversarial attacks.</a:t>
            </a:r>
          </a:p>
          <a:p>
            <a:pPr marL="171450" indent="-171450">
              <a:buFont typeface="Arial" panose="020B0604020202020204" pitchFamily="34" charset="0"/>
              <a:buChar char="•"/>
            </a:pPr>
            <a:r>
              <a:rPr lang="en-US" dirty="0"/>
              <a:t>Since the adversarial attacks rely on many small perturbations chained together, changing the input data breaks some of these chains and may render the attack ineffective.</a:t>
            </a:r>
          </a:p>
          <a:p>
            <a:pPr marL="171450" indent="-171450">
              <a:buFont typeface="Arial" panose="020B0604020202020204" pitchFamily="34" charset="0"/>
              <a:buChar char="•"/>
            </a:pPr>
            <a:r>
              <a:rPr lang="en-US" dirty="0"/>
              <a:t>Network distillation is a technique that changes the model architecture to reduce the complexity of the model and increase the interpretability that reduces the effectiveness of adversarial attacks</a:t>
            </a:r>
          </a:p>
          <a:p>
            <a:pPr marL="171450" indent="-171450">
              <a:buFont typeface="Arial" panose="020B0604020202020204" pitchFamily="34" charset="0"/>
              <a:buChar char="•"/>
            </a:pPr>
            <a:r>
              <a:rPr lang="en-US" dirty="0"/>
              <a:t>We can also change the training data as well</a:t>
            </a:r>
          </a:p>
          <a:p>
            <a:pPr marL="171450" indent="-171450">
              <a:buFont typeface="Arial" panose="020B0604020202020204" pitchFamily="34" charset="0"/>
              <a:buChar char="•"/>
            </a:pPr>
            <a:r>
              <a:rPr lang="en-US" dirty="0"/>
              <a:t>By automatically generating adversarial examples at each training iteration, we can slowly teach the model to recognize current adversarial examples and how it should react in the future when it sees them, this increases the robustness and generalization of the model and is an excellent method for defeating existing attacks.</a:t>
            </a:r>
          </a:p>
          <a:p>
            <a:pPr marL="171450" indent="-171450">
              <a:buFont typeface="Arial" panose="020B0604020202020204" pitchFamily="34" charset="0"/>
              <a:buChar char="•"/>
            </a:pPr>
            <a:r>
              <a:rPr lang="en-US" dirty="0"/>
              <a:t>Lastly, we can build our own models to detect when the inputs submitted look like an adversarial example and then ”reform” those examples by looking at their input space and dragging them to an input space that is more normal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12</a:t>
            </a:fld>
            <a:endParaRPr lang="en-US"/>
          </a:p>
        </p:txBody>
      </p:sp>
    </p:spTree>
    <p:extLst>
      <p:ext uri="{BB962C8B-B14F-4D97-AF65-F5344CB8AC3E}">
        <p14:creationId xmlns:p14="http://schemas.microsoft.com/office/powerpoint/2010/main" val="433391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a:grpSpLocks noChangeAspect="1"/>
          </p:cNvGrpSpPr>
          <p:nvPr userDrawn="1"/>
        </p:nvGrpSpPr>
        <p:grpSpPr>
          <a:xfrm>
            <a:off x="9559232" y="5846780"/>
            <a:ext cx="2250858" cy="604157"/>
            <a:chOff x="9563100" y="1673029"/>
            <a:chExt cx="1389888" cy="373063"/>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4" name="Picture 13">
            <a:extLst>
              <a:ext uri="{FF2B5EF4-FFF2-40B4-BE49-F238E27FC236}">
                <a16:creationId xmlns:a16="http://schemas.microsoft.com/office/drawing/2014/main" id="{79588F68-3DAC-41F1-BB37-F2A007F01345}"/>
              </a:ext>
            </a:extLst>
          </p:cNvPr>
          <p:cNvPicPr>
            <a:picLocks noChangeAspect="1"/>
          </p:cNvPicPr>
          <p:nvPr userDrawn="1"/>
        </p:nvPicPr>
        <p:blipFill>
          <a:blip r:embed="rId3"/>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110879817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8969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11430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Copyright © 2019 Accenture. All rights reserved.</a:t>
            </a:r>
            <a:endParaRPr lang="en-US" dirty="0"/>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35964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A93D5D1-5A83-493E-8356-D7596BA37989}"/>
              </a:ext>
            </a:extLst>
          </p:cNvPr>
          <p:cNvSpPr txBox="1">
            <a:spLocks noGrp="1"/>
          </p:cNvSpPr>
          <p:nvPr>
            <p:ph type="body" idx="4294967295"/>
          </p:nvPr>
        </p:nvSpPr>
        <p:spPr>
          <a:xfrm>
            <a:off x="381003" y="750274"/>
            <a:ext cx="11430000" cy="890954"/>
          </a:xfrm>
        </p:spPr>
        <p:txBody>
          <a:bodyPr/>
          <a:lstStyle>
            <a:lvl1pPr marL="0">
              <a:spcAft>
                <a:spcPts val="0"/>
              </a:spcAft>
              <a:defRPr sz="2000" cap="all"/>
            </a:lvl1pPr>
            <a:lvl2pPr marL="0" indent="0">
              <a:lnSpc>
                <a:spcPct val="90000"/>
              </a:lnSpc>
              <a:spcAft>
                <a:spcPts val="0"/>
              </a:spcAft>
              <a:buNone/>
              <a:defRPr sz="1400" cap="all"/>
            </a:lvl2pPr>
          </a:lstStyle>
          <a:p>
            <a:pPr lvl="0"/>
            <a:r>
              <a:rPr lang="en-US"/>
              <a:t>First subtitle</a:t>
            </a:r>
          </a:p>
          <a:p>
            <a:pPr lvl="1"/>
            <a:r>
              <a:rPr lang="en-US"/>
              <a:t>Second SUBTITLE</a:t>
            </a:r>
          </a:p>
        </p:txBody>
      </p:sp>
      <p:sp>
        <p:nvSpPr>
          <p:cNvPr id="3" name="Date Placeholder 1">
            <a:extLst>
              <a:ext uri="{FF2B5EF4-FFF2-40B4-BE49-F238E27FC236}">
                <a16:creationId xmlns:a16="http://schemas.microsoft.com/office/drawing/2014/main" id="{A684E928-3173-43FC-87E8-045D4D42DC0D}"/>
              </a:ext>
            </a:extLst>
          </p:cNvPr>
          <p:cNvSpPr txBox="1">
            <a:spLocks noGrp="1"/>
          </p:cNvSpPr>
          <p:nvPr>
            <p:ph type="dt" sz="half" idx="7"/>
          </p:nvPr>
        </p:nvSpPr>
        <p:spPr/>
        <p:txBody>
          <a:bodyPr/>
          <a:lstStyle>
            <a:lvl1pPr>
              <a:defRPr/>
            </a:lvl1pPr>
          </a:lstStyle>
          <a:p>
            <a:pPr lvl="0"/>
            <a:endParaRPr lang="en-US"/>
          </a:p>
        </p:txBody>
      </p:sp>
      <p:sp>
        <p:nvSpPr>
          <p:cNvPr id="4" name="Footer Placeholder 6">
            <a:extLst>
              <a:ext uri="{FF2B5EF4-FFF2-40B4-BE49-F238E27FC236}">
                <a16:creationId xmlns:a16="http://schemas.microsoft.com/office/drawing/2014/main" id="{C1672C8E-8F0C-4248-8492-2A425C4AAA22}"/>
              </a:ext>
            </a:extLst>
          </p:cNvPr>
          <p:cNvSpPr txBox="1">
            <a:spLocks noGrp="1"/>
          </p:cNvSpPr>
          <p:nvPr>
            <p:ph type="ftr" sz="quarter" idx="9"/>
          </p:nvPr>
        </p:nvSpPr>
        <p:spPr/>
        <p:txBody>
          <a:bodyPr/>
          <a:lstStyle>
            <a:lvl1pPr>
              <a:defRPr/>
            </a:lvl1pPr>
          </a:lstStyle>
          <a:p>
            <a:pPr lvl="0"/>
            <a:r>
              <a:rPr lang="en-US"/>
              <a:t>Copyright © 2019 Accenture. All rights reserved.</a:t>
            </a:r>
          </a:p>
        </p:txBody>
      </p:sp>
      <p:sp>
        <p:nvSpPr>
          <p:cNvPr id="5" name="Slide Number Placeholder 9">
            <a:extLst>
              <a:ext uri="{FF2B5EF4-FFF2-40B4-BE49-F238E27FC236}">
                <a16:creationId xmlns:a16="http://schemas.microsoft.com/office/drawing/2014/main" id="{FE492500-EF36-47A4-97BE-BEA26763B342}"/>
              </a:ext>
            </a:extLst>
          </p:cNvPr>
          <p:cNvSpPr txBox="1">
            <a:spLocks noGrp="1"/>
          </p:cNvSpPr>
          <p:nvPr>
            <p:ph type="sldNum" sz="quarter" idx="8"/>
          </p:nvPr>
        </p:nvSpPr>
        <p:spPr/>
        <p:txBody>
          <a:bodyPr/>
          <a:lstStyle>
            <a:lvl1pPr>
              <a:defRPr/>
            </a:lvl1pPr>
          </a:lstStyle>
          <a:p>
            <a:pPr lvl="0"/>
            <a:fld id="{6DC82396-0D96-42A8-83EB-0F42D686BCD9}" type="slidenum">
              <a:t>‹#›</a:t>
            </a:fld>
            <a:endParaRPr lang="en-US"/>
          </a:p>
        </p:txBody>
      </p:sp>
      <p:sp>
        <p:nvSpPr>
          <p:cNvPr id="6" name="Title 3">
            <a:extLst>
              <a:ext uri="{FF2B5EF4-FFF2-40B4-BE49-F238E27FC236}">
                <a16:creationId xmlns:a16="http://schemas.microsoft.com/office/drawing/2014/main" id="{3EE95097-570C-4D84-9358-233F17B255A5}"/>
              </a:ext>
            </a:extLst>
          </p:cNvPr>
          <p:cNvSpPr txBox="1">
            <a:spLocks noGrp="1"/>
          </p:cNvSpPr>
          <p:nvPr>
            <p:ph type="title"/>
          </p:nvPr>
        </p:nvSpPr>
        <p:spPr>
          <a:xfrm>
            <a:off x="381003" y="381003"/>
            <a:ext cx="11430000" cy="495303"/>
          </a:xfrm>
        </p:spPr>
        <p:txBody>
          <a:bodyPr/>
          <a:lstStyle>
            <a:lvl1pPr>
              <a:defRPr/>
            </a:lvl1pPr>
          </a:lstStyle>
          <a:p>
            <a:pPr lvl="0"/>
            <a:r>
              <a:rPr lang="en-US"/>
              <a:t>Click to edit Master title style</a:t>
            </a:r>
          </a:p>
        </p:txBody>
      </p:sp>
      <p:sp>
        <p:nvSpPr>
          <p:cNvPr id="7" name="Content Placeholder 11">
            <a:extLst>
              <a:ext uri="{FF2B5EF4-FFF2-40B4-BE49-F238E27FC236}">
                <a16:creationId xmlns:a16="http://schemas.microsoft.com/office/drawing/2014/main" id="{54B0896B-8660-454A-9EA5-370BC034D11B}"/>
              </a:ext>
            </a:extLst>
          </p:cNvPr>
          <p:cNvSpPr txBox="1">
            <a:spLocks noGrp="1"/>
          </p:cNvSpPr>
          <p:nvPr>
            <p:ph idx="4294967295"/>
          </p:nvPr>
        </p:nvSpPr>
        <p:spPr>
          <a:xfrm>
            <a:off x="381003" y="1828800"/>
            <a:ext cx="8572500" cy="4689472"/>
          </a:xfrm>
        </p:spPr>
        <p:txBody>
          <a:bodyPr/>
          <a:lstStyle>
            <a:lvl1pPr>
              <a:defRPr/>
            </a:lvl1pPr>
            <a:lvl2pPr>
              <a:defRPr/>
            </a:lvl2pPr>
            <a:lvl3pPr>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93213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88BF-100E-8844-9190-14C0DC1BE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F7342-A4B1-EF49-991D-C4C65B100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C451F-1D4C-6D48-9226-8183E42E9657}"/>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BCB43BAF-3973-0747-B96C-CBA0FDB6D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20AEC-CD8F-134A-A47F-AB6E47487977}"/>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138379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21619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4A93D5D1-5A83-493E-8356-D7596BA37989}"/>
              </a:ext>
            </a:extLst>
          </p:cNvPr>
          <p:cNvSpPr txBox="1">
            <a:spLocks noGrp="1"/>
          </p:cNvSpPr>
          <p:nvPr>
            <p:ph type="body" idx="4294967295"/>
          </p:nvPr>
        </p:nvSpPr>
        <p:spPr>
          <a:xfrm>
            <a:off x="381003" y="750274"/>
            <a:ext cx="11430000" cy="890954"/>
          </a:xfrm>
        </p:spPr>
        <p:txBody>
          <a:bodyPr/>
          <a:lstStyle>
            <a:lvl1pPr marL="0">
              <a:spcAft>
                <a:spcPts val="0"/>
              </a:spcAft>
              <a:defRPr sz="2000" cap="all"/>
            </a:lvl1pPr>
            <a:lvl2pPr marL="0" indent="0">
              <a:lnSpc>
                <a:spcPct val="90000"/>
              </a:lnSpc>
              <a:spcAft>
                <a:spcPts val="0"/>
              </a:spcAft>
              <a:buNone/>
              <a:defRPr sz="1400" cap="all"/>
            </a:lvl2pPr>
          </a:lstStyle>
          <a:p>
            <a:pPr lvl="0"/>
            <a:r>
              <a:rPr lang="en-US"/>
              <a:t>First subtitle</a:t>
            </a:r>
          </a:p>
          <a:p>
            <a:pPr lvl="1"/>
            <a:r>
              <a:rPr lang="en-US"/>
              <a:t>Second SUBTITLE</a:t>
            </a:r>
          </a:p>
        </p:txBody>
      </p:sp>
      <p:sp>
        <p:nvSpPr>
          <p:cNvPr id="3" name="Date Placeholder 1">
            <a:extLst>
              <a:ext uri="{FF2B5EF4-FFF2-40B4-BE49-F238E27FC236}">
                <a16:creationId xmlns:a16="http://schemas.microsoft.com/office/drawing/2014/main" id="{A684E928-3173-43FC-87E8-045D4D42DC0D}"/>
              </a:ext>
            </a:extLst>
          </p:cNvPr>
          <p:cNvSpPr txBox="1">
            <a:spLocks noGrp="1"/>
          </p:cNvSpPr>
          <p:nvPr>
            <p:ph type="dt" sz="half" idx="7"/>
          </p:nvPr>
        </p:nvSpPr>
        <p:spPr/>
        <p:txBody>
          <a:bodyPr/>
          <a:lstStyle>
            <a:lvl1pPr>
              <a:defRPr/>
            </a:lvl1pPr>
          </a:lstStyle>
          <a:p>
            <a:pPr lvl="0"/>
            <a:endParaRPr lang="en-US"/>
          </a:p>
        </p:txBody>
      </p:sp>
      <p:sp>
        <p:nvSpPr>
          <p:cNvPr id="4" name="Footer Placeholder 6">
            <a:extLst>
              <a:ext uri="{FF2B5EF4-FFF2-40B4-BE49-F238E27FC236}">
                <a16:creationId xmlns:a16="http://schemas.microsoft.com/office/drawing/2014/main" id="{C1672C8E-8F0C-4248-8492-2A425C4AAA22}"/>
              </a:ext>
            </a:extLst>
          </p:cNvPr>
          <p:cNvSpPr txBox="1">
            <a:spLocks noGrp="1"/>
          </p:cNvSpPr>
          <p:nvPr>
            <p:ph type="ftr" sz="quarter" idx="9"/>
          </p:nvPr>
        </p:nvSpPr>
        <p:spPr/>
        <p:txBody>
          <a:bodyPr/>
          <a:lstStyle>
            <a:lvl1pPr>
              <a:defRPr/>
            </a:lvl1pPr>
          </a:lstStyle>
          <a:p>
            <a:pPr lvl="0"/>
            <a:r>
              <a:rPr lang="en-US"/>
              <a:t>Copyright © 2019 Accenture. All rights reserved.</a:t>
            </a:r>
          </a:p>
        </p:txBody>
      </p:sp>
      <p:sp>
        <p:nvSpPr>
          <p:cNvPr id="5" name="Slide Number Placeholder 9">
            <a:extLst>
              <a:ext uri="{FF2B5EF4-FFF2-40B4-BE49-F238E27FC236}">
                <a16:creationId xmlns:a16="http://schemas.microsoft.com/office/drawing/2014/main" id="{FE492500-EF36-47A4-97BE-BEA26763B342}"/>
              </a:ext>
            </a:extLst>
          </p:cNvPr>
          <p:cNvSpPr txBox="1">
            <a:spLocks noGrp="1"/>
          </p:cNvSpPr>
          <p:nvPr>
            <p:ph type="sldNum" sz="quarter" idx="8"/>
          </p:nvPr>
        </p:nvSpPr>
        <p:spPr/>
        <p:txBody>
          <a:bodyPr/>
          <a:lstStyle>
            <a:lvl1pPr>
              <a:defRPr/>
            </a:lvl1pPr>
          </a:lstStyle>
          <a:p>
            <a:pPr lvl="0"/>
            <a:fld id="{6DC82396-0D96-42A8-83EB-0F42D686BCD9}" type="slidenum">
              <a:t>‹#›</a:t>
            </a:fld>
            <a:endParaRPr lang="en-US"/>
          </a:p>
        </p:txBody>
      </p:sp>
      <p:sp>
        <p:nvSpPr>
          <p:cNvPr id="6" name="Title 3">
            <a:extLst>
              <a:ext uri="{FF2B5EF4-FFF2-40B4-BE49-F238E27FC236}">
                <a16:creationId xmlns:a16="http://schemas.microsoft.com/office/drawing/2014/main" id="{3EE95097-570C-4D84-9358-233F17B255A5}"/>
              </a:ext>
            </a:extLst>
          </p:cNvPr>
          <p:cNvSpPr txBox="1">
            <a:spLocks noGrp="1"/>
          </p:cNvSpPr>
          <p:nvPr>
            <p:ph type="title"/>
          </p:nvPr>
        </p:nvSpPr>
        <p:spPr>
          <a:xfrm>
            <a:off x="381003" y="381003"/>
            <a:ext cx="11430000" cy="495303"/>
          </a:xfrm>
        </p:spPr>
        <p:txBody>
          <a:bodyPr/>
          <a:lstStyle>
            <a:lvl1pPr>
              <a:defRPr/>
            </a:lvl1pPr>
          </a:lstStyle>
          <a:p>
            <a:pPr lvl="0"/>
            <a:r>
              <a:rPr lang="en-US"/>
              <a:t>Click to edit Master title style</a:t>
            </a:r>
          </a:p>
        </p:txBody>
      </p:sp>
      <p:sp>
        <p:nvSpPr>
          <p:cNvPr id="7" name="Content Placeholder 11">
            <a:extLst>
              <a:ext uri="{FF2B5EF4-FFF2-40B4-BE49-F238E27FC236}">
                <a16:creationId xmlns:a16="http://schemas.microsoft.com/office/drawing/2014/main" id="{54B0896B-8660-454A-9EA5-370BC034D11B}"/>
              </a:ext>
            </a:extLst>
          </p:cNvPr>
          <p:cNvSpPr txBox="1">
            <a:spLocks noGrp="1"/>
          </p:cNvSpPr>
          <p:nvPr>
            <p:ph idx="4294967295"/>
          </p:nvPr>
        </p:nvSpPr>
        <p:spPr>
          <a:xfrm>
            <a:off x="381003" y="1828800"/>
            <a:ext cx="8572500" cy="4689472"/>
          </a:xfrm>
        </p:spPr>
        <p:txBody>
          <a:bodyPr/>
          <a:lstStyle>
            <a:lvl1pPr>
              <a:defRPr/>
            </a:lvl1pPr>
            <a:lvl2pPr>
              <a:defRPr/>
            </a:lvl2pPr>
            <a:lvl3pPr>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4223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DA33B9B6-4A4F-4E1B-A8B0-C068D42685C9}"/>
              </a:ext>
            </a:extLst>
          </p:cNvPr>
          <p:cNvPicPr>
            <a:picLocks noChangeAspect="1"/>
          </p:cNvPicPr>
          <p:nvPr userDrawn="1"/>
        </p:nvPicPr>
        <p:blipFill>
          <a:blip r:embed="rId3"/>
          <a:stretch>
            <a:fillRect/>
          </a:stretch>
        </p:blipFill>
        <p:spPr>
          <a:xfrm>
            <a:off x="7447741" y="937418"/>
            <a:ext cx="4309200" cy="4524660"/>
          </a:xfrm>
          <a:prstGeom prst="rect">
            <a:avLst/>
          </a:prstGeom>
        </p:spPr>
      </p:pic>
    </p:spTree>
    <p:extLst>
      <p:ext uri="{BB962C8B-B14F-4D97-AF65-F5344CB8AC3E}">
        <p14:creationId xmlns:p14="http://schemas.microsoft.com/office/powerpoint/2010/main" val="2028700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userDrawn="1">
          <p15:clr>
            <a:srgbClr val="FBAE40"/>
          </p15:clr>
        </p15:guide>
        <p15:guide id="3" pos="6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C247-9D52-2749-89FA-6FDCE1A4EF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0E82FD-9780-A949-81A4-F1359221D8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AF17FF-9625-DE44-AB6A-2E5D1FC7BA07}"/>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A8C80C5A-6AE5-3A4E-9683-C24AAE3BD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DFE9E-1F52-614E-BAD3-745C371FA833}"/>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3399908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88BF-100E-8844-9190-14C0DC1BE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F7342-A4B1-EF49-991D-C4C65B1007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C451F-1D4C-6D48-9226-8183E42E9657}"/>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BCB43BAF-3973-0747-B96C-CBA0FDB6D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20AEC-CD8F-134A-A47F-AB6E47487977}"/>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403062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4A1D-331D-BF41-B261-247F44C131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C05E3F-DF32-EF4E-AEBD-08B350393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1408D9-5F9D-6549-945A-4479CCDF32FB}"/>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9E1C6F29-B364-FF40-AB7C-125E26B8A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58C04-7BAD-4941-911F-80DADF70F8A5}"/>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2687787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9986-153C-FD47-88A4-83443C6E18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229AB-86B1-7E41-B08D-06CFEF6C1F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E736FD-22EA-E445-AD9F-6AB34B34E9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616300-7179-E84E-A731-6DA18099BD9B}"/>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6" name="Footer Placeholder 5">
            <a:extLst>
              <a:ext uri="{FF2B5EF4-FFF2-40B4-BE49-F238E27FC236}">
                <a16:creationId xmlns:a16="http://schemas.microsoft.com/office/drawing/2014/main" id="{E982C1D6-78AC-D04F-80DA-8C452971A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C663AE-C049-624E-880B-81B2B6B9AD3C}"/>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1013289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802F-B019-B44A-8ED1-AD90B7860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F69E7-9750-1C4A-871F-5D447302E0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F15E4F-7865-404E-AEED-0101E07EBA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5D871C-BEC6-AB4B-A309-48541DBD1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14DE22-DA4E-EC45-8A0F-64BFEADB9D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DD0EA3-3BBE-CB41-A69C-AC4354E7B839}"/>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8" name="Footer Placeholder 7">
            <a:extLst>
              <a:ext uri="{FF2B5EF4-FFF2-40B4-BE49-F238E27FC236}">
                <a16:creationId xmlns:a16="http://schemas.microsoft.com/office/drawing/2014/main" id="{E6D56FEC-7E78-9944-BD42-B3869B201D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9BBEE1-5A27-6449-8205-22BCB277CBDC}"/>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299270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33F6-3C82-A44F-A800-E27502BA7D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348D3-F623-DC41-9C80-762879DD7919}"/>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4" name="Footer Placeholder 3">
            <a:extLst>
              <a:ext uri="{FF2B5EF4-FFF2-40B4-BE49-F238E27FC236}">
                <a16:creationId xmlns:a16="http://schemas.microsoft.com/office/drawing/2014/main" id="{18808FA3-0444-B94D-BA0D-3527B5AF63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BA9B9-59F6-BF4B-A5FA-8EC396CA2F63}"/>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3451742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08038-C6D1-2A4B-A7CD-631F683A7C4F}"/>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3" name="Footer Placeholder 2">
            <a:extLst>
              <a:ext uri="{FF2B5EF4-FFF2-40B4-BE49-F238E27FC236}">
                <a16:creationId xmlns:a16="http://schemas.microsoft.com/office/drawing/2014/main" id="{B0CDF916-4E81-CF49-B6AA-CE82361B83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74644-1F41-3C42-A91B-ED2666C37A82}"/>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21711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5388-F082-5844-8D19-9CA19F49F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292015-F894-CC4F-B0EF-DF97980772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AD8E43-AF1B-F84D-AF2E-48AD0C5D6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AD6E7-056B-CE42-B6A9-113B454E15DE}"/>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6" name="Footer Placeholder 5">
            <a:extLst>
              <a:ext uri="{FF2B5EF4-FFF2-40B4-BE49-F238E27FC236}">
                <a16:creationId xmlns:a16="http://schemas.microsoft.com/office/drawing/2014/main" id="{B4FD9532-0BA1-394D-B642-EFE4FEF0A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5520F-8714-C544-BAB4-F203140541C9}"/>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2597357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0ED3-F81B-7740-82D7-BAEBD98410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43812-9CBE-DE41-9A12-F577DB9D9A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DA771A-B252-234E-8576-2E99244BA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6E63F-A84E-7B4B-A54F-14F5389758AB}"/>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6" name="Footer Placeholder 5">
            <a:extLst>
              <a:ext uri="{FF2B5EF4-FFF2-40B4-BE49-F238E27FC236}">
                <a16:creationId xmlns:a16="http://schemas.microsoft.com/office/drawing/2014/main" id="{94870CDC-E255-DA4F-8C9B-99391085C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AED25-A2F0-7A43-931A-E8E1E748F89D}"/>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3369054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2477-85A7-BE4E-91DA-786D8635D5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015A43-CE8D-A34F-A521-C07655CC1B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84BA3-A4F4-9443-9C20-50A48DF8377B}"/>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F4A3ABC7-06B6-AC49-8C8D-27CC937E3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2FA77-FF51-AC48-9538-F87FAAE51D46}"/>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3576787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856C36D-F467-4AE5-BC3E-D7E1740504A7}"/>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0" name="Group 9"/>
          <p:cNvGrpSpPr>
            <a:grpSpLocks noChangeAspect="1"/>
          </p:cNvGrpSpPr>
          <p:nvPr userDrawn="1"/>
        </p:nvGrpSpPr>
        <p:grpSpPr>
          <a:xfrm>
            <a:off x="9559232" y="5846780"/>
            <a:ext cx="2250858" cy="604157"/>
            <a:chOff x="9563100" y="1673029"/>
            <a:chExt cx="1389888" cy="373063"/>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2"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1849582" y="1936373"/>
            <a:ext cx="4246418" cy="2767405"/>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1683690"/>
      </p:ext>
    </p:extLst>
  </p:cSld>
  <p:clrMapOvr>
    <a:masterClrMapping/>
  </p:clrMapOvr>
  <p:extLst>
    <p:ext uri="{DCECCB84-F9BA-43D5-87BE-67443E8EF086}">
      <p15:sldGuideLst xmlns:p15="http://schemas.microsoft.com/office/powerpoint/2012/main">
        <p15:guide id="0" pos="6000" userDrawn="1">
          <p15:clr>
            <a:srgbClr val="FBAE40"/>
          </p15:clr>
        </p15:guide>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3A4398-30BA-0249-A0D6-CA0849CEFA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B8F095-DB5F-714B-B1EC-F17C84BF61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52760-3A0A-EC48-B15B-A666D68EDB3A}"/>
              </a:ext>
            </a:extLst>
          </p:cNvPr>
          <p:cNvSpPr>
            <a:spLocks noGrp="1"/>
          </p:cNvSpPr>
          <p:nvPr>
            <p:ph type="dt" sz="half" idx="10"/>
          </p:nvPr>
        </p:nvSpPr>
        <p:spPr/>
        <p:txBody>
          <a:body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F9A9A788-B1B0-C94D-AD80-2A26B788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AC11A-E16A-8A4B-BA13-4B63F01EF3F6}"/>
              </a:ext>
            </a:extLst>
          </p:cNvPr>
          <p:cNvSpPr>
            <a:spLocks noGrp="1"/>
          </p:cNvSpPr>
          <p:nvPr>
            <p:ph type="sldNum" sz="quarter" idx="12"/>
          </p:nvPr>
        </p:nvSpPr>
        <p:spPr/>
        <p:txBody>
          <a:bodyPr/>
          <a:lstStyle/>
          <a:p>
            <a:fld id="{FED99AA8-FBB6-6241-91FE-ABD25B0FFA5E}" type="slidenum">
              <a:rPr lang="en-US" smtClean="0"/>
              <a:t>‹#›</a:t>
            </a:fld>
            <a:endParaRPr lang="en-US"/>
          </a:p>
        </p:txBody>
      </p:sp>
    </p:spTree>
    <p:extLst>
      <p:ext uri="{BB962C8B-B14F-4D97-AF65-F5344CB8AC3E}">
        <p14:creationId xmlns:p14="http://schemas.microsoft.com/office/powerpoint/2010/main" val="224927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6AE530-6D8E-42F8-BA86-07A10527D516}"/>
              </a:ext>
            </a:extLst>
          </p:cNvPr>
          <p:cNvPicPr>
            <a:picLocks noChangeAspect="1"/>
          </p:cNvPicPr>
          <p:nvPr userDrawn="1"/>
        </p:nvPicPr>
        <p:blipFill>
          <a:blip r:embed="rId2"/>
          <a:stretch>
            <a:fillRect/>
          </a:stretch>
        </p:blipFill>
        <p:spPr>
          <a:xfrm>
            <a:off x="3886960" y="885392"/>
            <a:ext cx="4309200" cy="4632390"/>
          </a:xfrm>
          <a:prstGeom prst="rect">
            <a:avLst/>
          </a:prstGeom>
        </p:spPr>
      </p:pic>
      <p:sp>
        <p:nvSpPr>
          <p:cNvPr id="2" name="Title 1"/>
          <p:cNvSpPr>
            <a:spLocks noGrp="1"/>
          </p:cNvSpPr>
          <p:nvPr>
            <p:ph type="ctrTitle" hasCustomPrompt="1"/>
          </p:nvPr>
        </p:nvSpPr>
        <p:spPr>
          <a:xfrm>
            <a:off x="1849582" y="1943100"/>
            <a:ext cx="4246418" cy="2857500"/>
          </a:xfrm>
        </p:spPr>
        <p:txBody>
          <a:bodyPr tIns="0" anchor="ctr"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a:extLst>
              <a:ext uri="{FF2B5EF4-FFF2-40B4-BE49-F238E27FC236}">
                <a16:creationId xmlns:a16="http://schemas.microsoft.com/office/drawing/2014/main" id="{C6DB7A5A-C46B-4441-A6AE-252785AAEE71}"/>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D4546DE7-6E5E-4ED4-BF42-C57CC67A1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4A178CE6-BDDF-4385-9920-EFAB1BA6B5BC}"/>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10409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7D768F-5596-42EF-B0EE-02C343AC7ADC}"/>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a:extLst>
              <a:ext uri="{FF2B5EF4-FFF2-40B4-BE49-F238E27FC236}">
                <a16:creationId xmlns:a16="http://schemas.microsoft.com/office/drawing/2014/main" id="{7E8D14B1-B5B6-4F20-91A6-9551612A0527}"/>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35E7D083-47B0-4A8C-8E99-87AB7D90E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F67B75B8-33A4-48BE-938E-2F96BF473B4B}"/>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64980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13118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2962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Tree>
    <p:extLst>
      <p:ext uri="{BB962C8B-B14F-4D97-AF65-F5344CB8AC3E}">
        <p14:creationId xmlns:p14="http://schemas.microsoft.com/office/powerpoint/2010/main" val="2023261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4" r:id="rId2"/>
    <p:sldLayoutId id="2147483708" r:id="rId3"/>
    <p:sldLayoutId id="2147483709" r:id="rId4"/>
    <p:sldLayoutId id="2147483710" r:id="rId5"/>
    <p:sldLayoutId id="2147483711" r:id="rId6"/>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j-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endParaRPr lang="en-US" dirty="0"/>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05" r:id="rId1"/>
    <p:sldLayoutId id="2147483700" r:id="rId2"/>
    <p:sldLayoutId id="2147483706" r:id="rId3"/>
    <p:sldLayoutId id="2147483676" r:id="rId4"/>
    <p:sldLayoutId id="2147483701" r:id="rId5"/>
    <p:sldLayoutId id="2147483702" r:id="rId6"/>
    <p:sldLayoutId id="2147483664" r:id="rId7"/>
    <p:sldLayoutId id="2147483712" r:id="rId8"/>
    <p:sldLayoutId id="2147483713" r:id="rId9"/>
    <p:sldLayoutId id="2147483714" r:id="rId10"/>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endParaRPr lang="en-U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Lst>
  <p:hf hd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86084-7A79-0645-96C3-255CF6691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75BF5B-6715-2F4C-BB6C-60A7F4AFF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EA0A6-C651-8146-8E27-B770DBF8A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B71D15-F0D7-064E-A3F6-503AB0FD9316}" type="datetimeFigureOut">
              <a:rPr lang="en-US" smtClean="0"/>
              <a:t>8/7/2023</a:t>
            </a:fld>
            <a:endParaRPr lang="en-US"/>
          </a:p>
        </p:txBody>
      </p:sp>
      <p:sp>
        <p:nvSpPr>
          <p:cNvPr id="5" name="Footer Placeholder 4">
            <a:extLst>
              <a:ext uri="{FF2B5EF4-FFF2-40B4-BE49-F238E27FC236}">
                <a16:creationId xmlns:a16="http://schemas.microsoft.com/office/drawing/2014/main" id="{61B3C5FA-1833-664D-ABA1-7FE81619A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00A2F-FFD8-2C44-95D1-145BF483F4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99AA8-FBB6-6241-91FE-ABD25B0FFA5E}" type="slidenum">
              <a:rPr lang="en-US" smtClean="0"/>
              <a:t>‹#›</a:t>
            </a:fld>
            <a:endParaRPr lang="en-US"/>
          </a:p>
        </p:txBody>
      </p:sp>
    </p:spTree>
    <p:extLst>
      <p:ext uri="{BB962C8B-B14F-4D97-AF65-F5344CB8AC3E}">
        <p14:creationId xmlns:p14="http://schemas.microsoft.com/office/powerpoint/2010/main" val="343748602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57.png"/><Relationship Id="rId4" Type="http://schemas.openxmlformats.org/officeDocument/2006/relationships/image" Target="../media/image51.emf"/><Relationship Id="rId9" Type="http://schemas.openxmlformats.org/officeDocument/2006/relationships/image" Target="../media/image56.tiff"/></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emf"/><Relationship Id="rId7" Type="http://schemas.openxmlformats.org/officeDocument/2006/relationships/image" Target="../media/image58.tif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2.tiff"/></Relationships>
</file>

<file path=ppt/slides/_rels/slide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hyperlink" Target="https://www.belfercenter.org/publication/AttackingAI" TargetMode="External"/><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18.png"/><Relationship Id="rId9" Type="http://schemas.openxmlformats.org/officeDocument/2006/relationships/image" Target="../media/image39.jpe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C0B633D8-D683-D5C6-F431-5C7E2CDC6010}"/>
              </a:ext>
            </a:extLst>
          </p:cNvPr>
          <p:cNvSpPr>
            <a:spLocks noGrp="1"/>
          </p:cNvSpPr>
          <p:nvPr>
            <p:ph type="title"/>
          </p:nvPr>
        </p:nvSpPr>
        <p:spPr>
          <a:xfrm>
            <a:off x="380999" y="380999"/>
            <a:ext cx="7815147" cy="1804640"/>
          </a:xfrm>
        </p:spPr>
        <p:txBody>
          <a:bodyPr>
            <a:noAutofit/>
          </a:bodyPr>
          <a:lstStyle/>
          <a:p>
            <a:pPr>
              <a:lnSpc>
                <a:spcPct val="100000"/>
              </a:lnSpc>
            </a:pPr>
            <a:r>
              <a:rPr lang="en-US" sz="6000" cap="small" dirty="0"/>
              <a:t>Trustworthy AI: </a:t>
            </a:r>
            <a:br>
              <a:rPr lang="en-US" sz="6000" cap="small" dirty="0"/>
            </a:br>
            <a:r>
              <a:rPr lang="en-US" sz="6000" cap="small" dirty="0"/>
              <a:t>Data Poisoning Attack</a:t>
            </a:r>
            <a:br>
              <a:rPr lang="en-US" sz="6000" dirty="0"/>
            </a:br>
            <a:br>
              <a:rPr lang="en-US" sz="6000" dirty="0"/>
            </a:br>
            <a:br>
              <a:rPr lang="en-US" sz="6000" dirty="0">
                <a:solidFill>
                  <a:srgbClr val="7500C0"/>
                </a:solidFill>
              </a:rPr>
            </a:br>
            <a:endParaRPr lang="en-US" sz="6000" dirty="0"/>
          </a:p>
        </p:txBody>
      </p:sp>
      <p:sp>
        <p:nvSpPr>
          <p:cNvPr id="13" name="Content Placeholder 12">
            <a:extLst>
              <a:ext uri="{FF2B5EF4-FFF2-40B4-BE49-F238E27FC236}">
                <a16:creationId xmlns:a16="http://schemas.microsoft.com/office/drawing/2014/main" id="{A91E0695-5A6B-835E-3F44-62FA8EE3020C}"/>
              </a:ext>
            </a:extLst>
          </p:cNvPr>
          <p:cNvSpPr>
            <a:spLocks noGrp="1"/>
          </p:cNvSpPr>
          <p:nvPr>
            <p:ph sz="quarter" idx="18"/>
          </p:nvPr>
        </p:nvSpPr>
        <p:spPr>
          <a:xfrm>
            <a:off x="4237462" y="2665141"/>
            <a:ext cx="7527073" cy="3833649"/>
          </a:xfrm>
        </p:spPr>
        <p:txBody>
          <a:bodyPr>
            <a:normAutofit/>
          </a:bodyPr>
          <a:lstStyle/>
          <a:p>
            <a:pPr algn="r"/>
            <a:endParaRPr lang="en-US" sz="4400" dirty="0"/>
          </a:p>
          <a:p>
            <a:pPr algn="r"/>
            <a:r>
              <a:rPr lang="en-US" sz="4400" cap="small" dirty="0"/>
              <a:t>Poisoning attack of  Satellite Building  Detection Algorithm </a:t>
            </a:r>
          </a:p>
          <a:p>
            <a:pPr algn="r"/>
            <a:endParaRPr lang="en-US" sz="4400" cap="small" dirty="0"/>
          </a:p>
          <a:p>
            <a:pPr algn="r"/>
            <a:r>
              <a:rPr lang="en-US" sz="4400" cap="small" dirty="0"/>
              <a:t>Securing The AI Attack Surface</a:t>
            </a:r>
          </a:p>
          <a:p>
            <a:pPr algn="r"/>
            <a:endParaRPr lang="en-US" sz="4400" cap="small" dirty="0"/>
          </a:p>
        </p:txBody>
      </p:sp>
    </p:spTree>
    <p:extLst>
      <p:ext uri="{BB962C8B-B14F-4D97-AF65-F5344CB8AC3E}">
        <p14:creationId xmlns:p14="http://schemas.microsoft.com/office/powerpoint/2010/main" val="72310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7A49-CF49-8E45-935D-82861DD5317E}"/>
              </a:ext>
            </a:extLst>
          </p:cNvPr>
          <p:cNvSpPr>
            <a:spLocks noGrp="1"/>
          </p:cNvSpPr>
          <p:nvPr>
            <p:ph type="title"/>
          </p:nvPr>
        </p:nvSpPr>
        <p:spPr/>
        <p:txBody>
          <a:bodyPr>
            <a:normAutofit/>
          </a:bodyPr>
          <a:lstStyle/>
          <a:p>
            <a:r>
              <a:rPr lang="en-US" dirty="0"/>
              <a:t>Effect of Poisoning on infected model</a:t>
            </a:r>
            <a:br>
              <a:rPr lang="en-US" dirty="0"/>
            </a:br>
            <a:r>
              <a:rPr lang="en-US" sz="2200" dirty="0">
                <a:solidFill>
                  <a:srgbClr val="7E00FF"/>
                </a:solidFill>
              </a:rPr>
              <a:t>detecting building in operational phase using sliding window</a:t>
            </a:r>
            <a:endParaRPr lang="en-US" dirty="0"/>
          </a:p>
        </p:txBody>
      </p:sp>
      <p:sp>
        <p:nvSpPr>
          <p:cNvPr id="5" name="Slide Number Placeholder 4">
            <a:extLst>
              <a:ext uri="{FF2B5EF4-FFF2-40B4-BE49-F238E27FC236}">
                <a16:creationId xmlns:a16="http://schemas.microsoft.com/office/drawing/2014/main" id="{21BBD935-1EB6-4147-9F48-07827E22D9CB}"/>
              </a:ext>
            </a:extLst>
          </p:cNvPr>
          <p:cNvSpPr>
            <a:spLocks noGrp="1"/>
          </p:cNvSpPr>
          <p:nvPr>
            <p:ph type="sldNum" sz="quarter" idx="12"/>
          </p:nvPr>
        </p:nvSpPr>
        <p:spPr/>
        <p:txBody>
          <a:bodyPr/>
          <a:lstStyle/>
          <a:p>
            <a:fld id="{FED99AA8-FBB6-6241-91FE-ABD25B0FFA5E}" type="slidenum">
              <a:rPr lang="en-US" smtClean="0"/>
              <a:t>10</a:t>
            </a:fld>
            <a:endParaRPr lang="en-US"/>
          </a:p>
        </p:txBody>
      </p:sp>
      <p:grpSp>
        <p:nvGrpSpPr>
          <p:cNvPr id="9" name="Group 8">
            <a:extLst>
              <a:ext uri="{FF2B5EF4-FFF2-40B4-BE49-F238E27FC236}">
                <a16:creationId xmlns:a16="http://schemas.microsoft.com/office/drawing/2014/main" id="{27AC15A5-8893-4D65-80ED-973F22AB34E1}"/>
              </a:ext>
            </a:extLst>
          </p:cNvPr>
          <p:cNvGrpSpPr/>
          <p:nvPr/>
        </p:nvGrpSpPr>
        <p:grpSpPr>
          <a:xfrm>
            <a:off x="7201930" y="1115714"/>
            <a:ext cx="3926021" cy="5172672"/>
            <a:chOff x="3620530" y="1325232"/>
            <a:chExt cx="3926021" cy="5172672"/>
          </a:xfrm>
        </p:grpSpPr>
        <p:pic>
          <p:nvPicPr>
            <p:cNvPr id="6" name="Picture 4">
              <a:extLst>
                <a:ext uri="{FF2B5EF4-FFF2-40B4-BE49-F238E27FC236}">
                  <a16:creationId xmlns:a16="http://schemas.microsoft.com/office/drawing/2014/main" id="{CE6E4615-10D5-C049-9449-7E837B06A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530" y="1325232"/>
              <a:ext cx="3926021" cy="2586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C292E9-C494-724D-8F1A-B59EC307E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530" y="3911568"/>
              <a:ext cx="3926021" cy="2586336"/>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A5A85695-76C1-445B-B6DC-D6A89C8ACE47}"/>
              </a:ext>
            </a:extLst>
          </p:cNvPr>
          <p:cNvPicPr>
            <a:picLocks noChangeAspect="1"/>
          </p:cNvPicPr>
          <p:nvPr/>
        </p:nvPicPr>
        <p:blipFill>
          <a:blip r:embed="rId4"/>
          <a:stretch>
            <a:fillRect/>
          </a:stretch>
        </p:blipFill>
        <p:spPr>
          <a:xfrm>
            <a:off x="381000" y="1115714"/>
            <a:ext cx="5562600" cy="5156200"/>
          </a:xfrm>
          <a:prstGeom prst="rect">
            <a:avLst/>
          </a:prstGeom>
        </p:spPr>
      </p:pic>
      <p:sp>
        <p:nvSpPr>
          <p:cNvPr id="10" name="Rectangle 9">
            <a:extLst>
              <a:ext uri="{FF2B5EF4-FFF2-40B4-BE49-F238E27FC236}">
                <a16:creationId xmlns:a16="http://schemas.microsoft.com/office/drawing/2014/main" id="{9E072731-9332-4836-B8F8-F0560C905796}"/>
              </a:ext>
            </a:extLst>
          </p:cNvPr>
          <p:cNvSpPr/>
          <p:nvPr/>
        </p:nvSpPr>
        <p:spPr>
          <a:xfrm>
            <a:off x="500620" y="3822700"/>
            <a:ext cx="2039380" cy="2070100"/>
          </a:xfrm>
          <a:prstGeom prst="rect">
            <a:avLst/>
          </a:prstGeom>
          <a:noFill/>
          <a:ln w="19050">
            <a:solidFill>
              <a:srgbClr val="00F3F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38537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7A49-CF49-8E45-935D-82861DD5317E}"/>
              </a:ext>
            </a:extLst>
          </p:cNvPr>
          <p:cNvSpPr>
            <a:spLocks noGrp="1"/>
          </p:cNvSpPr>
          <p:nvPr>
            <p:ph type="title"/>
          </p:nvPr>
        </p:nvSpPr>
        <p:spPr/>
        <p:txBody>
          <a:bodyPr/>
          <a:lstStyle/>
          <a:p>
            <a:r>
              <a:rPr lang="en-US" dirty="0"/>
              <a:t>Defense and mitigation</a:t>
            </a:r>
          </a:p>
        </p:txBody>
      </p:sp>
      <p:sp>
        <p:nvSpPr>
          <p:cNvPr id="5" name="Slide Number Placeholder 4">
            <a:extLst>
              <a:ext uri="{FF2B5EF4-FFF2-40B4-BE49-F238E27FC236}">
                <a16:creationId xmlns:a16="http://schemas.microsoft.com/office/drawing/2014/main" id="{21BBD935-1EB6-4147-9F48-07827E22D9CB}"/>
              </a:ext>
            </a:extLst>
          </p:cNvPr>
          <p:cNvSpPr>
            <a:spLocks noGrp="1"/>
          </p:cNvSpPr>
          <p:nvPr>
            <p:ph type="sldNum" sz="quarter" idx="12"/>
          </p:nvPr>
        </p:nvSpPr>
        <p:spPr/>
        <p:txBody>
          <a:bodyPr/>
          <a:lstStyle/>
          <a:p>
            <a:fld id="{FED99AA8-FBB6-6241-91FE-ABD25B0FFA5E}" type="slidenum">
              <a:rPr lang="en-US" smtClean="0"/>
              <a:t>11</a:t>
            </a:fld>
            <a:endParaRPr lang="en-US"/>
          </a:p>
        </p:txBody>
      </p:sp>
      <p:pic>
        <p:nvPicPr>
          <p:cNvPr id="9" name="Picture 8">
            <a:extLst>
              <a:ext uri="{FF2B5EF4-FFF2-40B4-BE49-F238E27FC236}">
                <a16:creationId xmlns:a16="http://schemas.microsoft.com/office/drawing/2014/main" id="{D748E729-4427-A741-B024-2E1E719C9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36" y="1685366"/>
            <a:ext cx="8561673" cy="3980328"/>
          </a:xfrm>
          <a:prstGeom prst="rect">
            <a:avLst/>
          </a:prstGeom>
        </p:spPr>
      </p:pic>
      <p:pic>
        <p:nvPicPr>
          <p:cNvPr id="4098" name="Picture 2">
            <a:extLst>
              <a:ext uri="{FF2B5EF4-FFF2-40B4-BE49-F238E27FC236}">
                <a16:creationId xmlns:a16="http://schemas.microsoft.com/office/drawing/2014/main" id="{B597C7A2-3950-074D-88C6-7C02D8AD2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35671" y="3496523"/>
            <a:ext cx="1922930" cy="2532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7EBC8DB-BEF4-8940-97C3-00E1971226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 b="-679"/>
          <a:stretch/>
        </p:blipFill>
        <p:spPr bwMode="auto">
          <a:xfrm>
            <a:off x="9583996" y="963994"/>
            <a:ext cx="2074605" cy="25325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5BFCA1B-9896-6540-8CFA-5FE2C094868A}"/>
              </a:ext>
            </a:extLst>
          </p:cNvPr>
          <p:cNvSpPr txBox="1"/>
          <p:nvPr/>
        </p:nvSpPr>
        <p:spPr>
          <a:xfrm>
            <a:off x="919677" y="6374143"/>
            <a:ext cx="7287510" cy="415498"/>
          </a:xfrm>
          <a:prstGeom prst="rect">
            <a:avLst/>
          </a:prstGeom>
          <a:noFill/>
        </p:spPr>
        <p:txBody>
          <a:bodyPr wrap="square" lIns="0" tIns="0" rIns="0" bIns="45720" rtlCol="0">
            <a:spAutoFit/>
          </a:bodyPr>
          <a:lstStyle/>
          <a:p>
            <a:pPr marL="228600" indent="-228600">
              <a:buAutoNum type="arabicPeriod"/>
            </a:pPr>
            <a:r>
              <a:rPr lang="en-US" sz="1200" dirty="0">
                <a:latin typeface="Arial" panose="020B0604020202020204" pitchFamily="34" charset="0"/>
              </a:rPr>
              <a:t>Detecting Backdoor Attacks on Deep Neural Networks by Activation Clustering, </a:t>
            </a:r>
            <a:r>
              <a:rPr lang="en-US" sz="1200" dirty="0"/>
              <a:t>Chen et. al</a:t>
            </a:r>
          </a:p>
          <a:p>
            <a:endParaRPr lang="en-US" sz="1200" dirty="0"/>
          </a:p>
        </p:txBody>
      </p:sp>
    </p:spTree>
    <p:extLst>
      <p:ext uri="{BB962C8B-B14F-4D97-AF65-F5344CB8AC3E}">
        <p14:creationId xmlns:p14="http://schemas.microsoft.com/office/powerpoint/2010/main" val="202727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4F9AC08D-23A9-440E-BCB9-AA1E9877CC38}" type="slidenum">
              <a:rPr lang="en-US" smtClean="0"/>
              <a:pPr/>
              <a:t>12</a:t>
            </a:fld>
            <a:endParaRPr lang="en-US"/>
          </a:p>
        </p:txBody>
      </p:sp>
      <p:sp>
        <p:nvSpPr>
          <p:cNvPr id="18" name="Title 2">
            <a:extLst>
              <a:ext uri="{FF2B5EF4-FFF2-40B4-BE49-F238E27FC236}">
                <a16:creationId xmlns:a16="http://schemas.microsoft.com/office/drawing/2014/main" id="{1C45D6FA-AC5C-43A6-BEB6-2E858BF38F13}"/>
              </a:ext>
            </a:extLst>
          </p:cNvPr>
          <p:cNvSpPr txBox="1">
            <a:spLocks/>
          </p:cNvSpPr>
          <p:nvPr/>
        </p:nvSpPr>
        <p:spPr>
          <a:xfrm>
            <a:off x="424543" y="988047"/>
            <a:ext cx="8572500" cy="501650"/>
          </a:xfrm>
          <a:prstGeom prst="rect">
            <a:avLst/>
          </a:prstGeom>
        </p:spPr>
        <p:txBody>
          <a:bodyPr vert="horz" lIns="0" tIns="45720" rIns="0" bIns="0" rtlCol="0" anchor="t" anchorCtr="0">
            <a:normAutofit/>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r>
              <a:rPr lang="en-US" sz="3200" dirty="0">
                <a:solidFill>
                  <a:srgbClr val="008EFF"/>
                </a:solidFill>
              </a:rPr>
              <a:t>Defending against Data Poisoning</a:t>
            </a:r>
          </a:p>
        </p:txBody>
      </p:sp>
      <p:sp>
        <p:nvSpPr>
          <p:cNvPr id="19" name="Text Placeholder 3">
            <a:extLst>
              <a:ext uri="{FF2B5EF4-FFF2-40B4-BE49-F238E27FC236}">
                <a16:creationId xmlns:a16="http://schemas.microsoft.com/office/drawing/2014/main" id="{5B6D24E9-0A3B-46BF-A556-BF158A361327}"/>
              </a:ext>
            </a:extLst>
          </p:cNvPr>
          <p:cNvSpPr txBox="1">
            <a:spLocks/>
          </p:cNvSpPr>
          <p:nvPr/>
        </p:nvSpPr>
        <p:spPr>
          <a:xfrm>
            <a:off x="326572" y="1272209"/>
            <a:ext cx="11525250" cy="804863"/>
          </a:xfrm>
          <a:prstGeom prst="rect">
            <a:avLst/>
          </a:prstGeom>
        </p:spPr>
        <p:txBody>
          <a:bodyPr vert="horz" lIns="0" tIns="91440" rIns="0" bIns="45720" rtlCol="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6000" dirty="0"/>
              <a:t>Dataset Validation</a:t>
            </a:r>
          </a:p>
        </p:txBody>
      </p:sp>
      <p:sp>
        <p:nvSpPr>
          <p:cNvPr id="20" name="Text Placeholder 12">
            <a:extLst>
              <a:ext uri="{FF2B5EF4-FFF2-40B4-BE49-F238E27FC236}">
                <a16:creationId xmlns:a16="http://schemas.microsoft.com/office/drawing/2014/main" id="{FE0A4810-3DD8-402D-8B10-4D375ED02A58}"/>
              </a:ext>
            </a:extLst>
          </p:cNvPr>
          <p:cNvSpPr txBox="1">
            <a:spLocks/>
          </p:cNvSpPr>
          <p:nvPr/>
        </p:nvSpPr>
        <p:spPr>
          <a:xfrm>
            <a:off x="302021" y="2310546"/>
            <a:ext cx="3417773" cy="1484313"/>
          </a:xfrm>
          <a:prstGeom prst="rect">
            <a:avLst/>
          </a:prstGeom>
        </p:spPr>
        <p:txBody>
          <a:bodyPr vert="horz" lIns="0" tIns="91440" rIns="0" bIns="45720" rtlCol="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spcAft>
                <a:spcPts val="0"/>
              </a:spcAft>
            </a:pPr>
            <a:endParaRPr lang="en-US" sz="1600" dirty="0">
              <a:solidFill>
                <a:srgbClr val="008EFF"/>
              </a:solidFill>
              <a:latin typeface="+mn-lt"/>
            </a:endParaRPr>
          </a:p>
          <a:p>
            <a:pPr>
              <a:spcAft>
                <a:spcPts val="0"/>
              </a:spcAft>
            </a:pPr>
            <a:r>
              <a:rPr lang="en-US" sz="1800" dirty="0">
                <a:solidFill>
                  <a:srgbClr val="008EFF"/>
                </a:solidFill>
                <a:latin typeface="+mn-lt"/>
              </a:rPr>
              <a:t>ROBUST DATA AUGMENTATION</a:t>
            </a:r>
          </a:p>
          <a:p>
            <a:pPr>
              <a:spcAft>
                <a:spcPts val="0"/>
              </a:spcAft>
            </a:pPr>
            <a:endParaRPr lang="en-US" sz="1800" dirty="0">
              <a:solidFill>
                <a:srgbClr val="008EFF"/>
              </a:solidFill>
              <a:latin typeface="+mn-lt"/>
            </a:endParaRPr>
          </a:p>
          <a:p>
            <a:pPr lvl="1"/>
            <a:r>
              <a:rPr lang="en-US" sz="1600" dirty="0"/>
              <a:t>Sufficiently Large Data Augmentation techniques can increase the difficulty of inserting and using back doors in production</a:t>
            </a:r>
          </a:p>
        </p:txBody>
      </p:sp>
      <p:sp>
        <p:nvSpPr>
          <p:cNvPr id="21" name="Text Placeholder 13">
            <a:extLst>
              <a:ext uri="{FF2B5EF4-FFF2-40B4-BE49-F238E27FC236}">
                <a16:creationId xmlns:a16="http://schemas.microsoft.com/office/drawing/2014/main" id="{08716ABA-3CC8-450B-B57F-21254019BE38}"/>
              </a:ext>
            </a:extLst>
          </p:cNvPr>
          <p:cNvSpPr txBox="1">
            <a:spLocks/>
          </p:cNvSpPr>
          <p:nvPr/>
        </p:nvSpPr>
        <p:spPr>
          <a:xfrm>
            <a:off x="4028360" y="2299100"/>
            <a:ext cx="3608107" cy="1484313"/>
          </a:xfrm>
          <a:prstGeom prst="rect">
            <a:avLst/>
          </a:prstGeom>
        </p:spPr>
        <p:txBody>
          <a:bodyPr vert="horz" lIns="0" tIns="91440" rIns="0" bIns="45720" rtlCol="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spcAft>
                <a:spcPts val="0"/>
              </a:spcAft>
            </a:pPr>
            <a:endParaRPr lang="en-US" sz="1600" dirty="0">
              <a:solidFill>
                <a:srgbClr val="008EFF"/>
              </a:solidFill>
              <a:latin typeface="+mn-lt"/>
            </a:endParaRPr>
          </a:p>
          <a:p>
            <a:pPr>
              <a:spcAft>
                <a:spcPts val="0"/>
              </a:spcAft>
            </a:pPr>
            <a:r>
              <a:rPr lang="en-US" sz="1800" dirty="0">
                <a:solidFill>
                  <a:srgbClr val="008EFF"/>
                </a:solidFill>
                <a:latin typeface="+mn-lt"/>
              </a:rPr>
              <a:t>DATA SANITIZATION</a:t>
            </a:r>
            <a:endParaRPr lang="en-US" sz="2000" dirty="0">
              <a:solidFill>
                <a:srgbClr val="008EFF"/>
              </a:solidFill>
              <a:latin typeface="+mn-lt"/>
            </a:endParaRPr>
          </a:p>
          <a:p>
            <a:pPr>
              <a:spcAft>
                <a:spcPts val="0"/>
              </a:spcAft>
            </a:pPr>
            <a:endParaRPr lang="en-US" sz="1800" dirty="0">
              <a:solidFill>
                <a:srgbClr val="008EFF"/>
              </a:solidFill>
              <a:latin typeface="+mn-lt"/>
            </a:endParaRPr>
          </a:p>
          <a:p>
            <a:pPr>
              <a:spcAft>
                <a:spcPts val="0"/>
              </a:spcAft>
            </a:pPr>
            <a:endParaRPr lang="en-US" sz="1800" dirty="0">
              <a:solidFill>
                <a:srgbClr val="008EFF"/>
              </a:solidFill>
              <a:latin typeface="+mn-lt"/>
            </a:endParaRPr>
          </a:p>
          <a:p>
            <a:pPr lvl="1"/>
            <a:r>
              <a:rPr lang="en-US" sz="1600" dirty="0"/>
              <a:t>Identify Training Points that cause large losses</a:t>
            </a:r>
          </a:p>
          <a:p>
            <a:pPr lvl="1"/>
            <a:r>
              <a:rPr lang="en-US" sz="1600" dirty="0"/>
              <a:t>Exclude the highest loss training points for each epoch</a:t>
            </a:r>
          </a:p>
          <a:p>
            <a:pPr lvl="1"/>
            <a:r>
              <a:rPr lang="en-US" sz="1600" dirty="0"/>
              <a:t>Train on remaining data</a:t>
            </a:r>
          </a:p>
        </p:txBody>
      </p:sp>
      <p:sp>
        <p:nvSpPr>
          <p:cNvPr id="23" name="Text Placeholder 15">
            <a:extLst>
              <a:ext uri="{FF2B5EF4-FFF2-40B4-BE49-F238E27FC236}">
                <a16:creationId xmlns:a16="http://schemas.microsoft.com/office/drawing/2014/main" id="{EA2F5663-B9B6-4C00-BDE8-8EB91C45B2F7}"/>
              </a:ext>
            </a:extLst>
          </p:cNvPr>
          <p:cNvSpPr txBox="1">
            <a:spLocks/>
          </p:cNvSpPr>
          <p:nvPr/>
        </p:nvSpPr>
        <p:spPr>
          <a:xfrm>
            <a:off x="8097680" y="2310546"/>
            <a:ext cx="3560922" cy="3052286"/>
          </a:xfrm>
          <a:prstGeom prst="rect">
            <a:avLst/>
          </a:prstGeom>
        </p:spPr>
        <p:txBody>
          <a:bodyPr vert="horz" lIns="0" tIns="91440" rIns="0" bIns="45720" rtlCol="0">
            <a:noAutofit/>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a:spcAft>
                <a:spcPts val="0"/>
              </a:spcAft>
            </a:pPr>
            <a:r>
              <a:rPr lang="en-US" sz="1800" dirty="0">
                <a:solidFill>
                  <a:srgbClr val="008EFF"/>
                </a:solidFill>
                <a:latin typeface="+mn-lt"/>
              </a:rPr>
              <a:t>POST TRAINING EXPLANABILITY/ FEATURE ANALYSIS</a:t>
            </a:r>
          </a:p>
          <a:p>
            <a:pPr>
              <a:spcAft>
                <a:spcPts val="0"/>
              </a:spcAft>
            </a:pPr>
            <a:endParaRPr lang="en-US" sz="1800" dirty="0">
              <a:solidFill>
                <a:srgbClr val="008EFF"/>
              </a:solidFill>
              <a:latin typeface="+mn-lt"/>
            </a:endParaRPr>
          </a:p>
          <a:p>
            <a:pPr lvl="1"/>
            <a:r>
              <a:rPr lang="en-US" sz="1600" dirty="0"/>
              <a:t>Borrows methods from Model explainability </a:t>
            </a:r>
          </a:p>
          <a:p>
            <a:pPr lvl="1"/>
            <a:r>
              <a:rPr lang="en-US" sz="1600" dirty="0"/>
              <a:t>Determine the reasons the model is making decisions </a:t>
            </a:r>
          </a:p>
          <a:p>
            <a:pPr lvl="1"/>
            <a:r>
              <a:rPr lang="en-US" sz="1600" dirty="0"/>
              <a:t>Features used to activate backdoors typically differ from normal examples, exploit this difference to remove poisoned samples</a:t>
            </a:r>
          </a:p>
        </p:txBody>
      </p:sp>
      <p:cxnSp>
        <p:nvCxnSpPr>
          <p:cNvPr id="24" name="Straight Connector 23">
            <a:extLst>
              <a:ext uri="{FF2B5EF4-FFF2-40B4-BE49-F238E27FC236}">
                <a16:creationId xmlns:a16="http://schemas.microsoft.com/office/drawing/2014/main" id="{3B86B617-29CE-454A-8481-695B7FC4E60A}"/>
              </a:ext>
            </a:extLst>
          </p:cNvPr>
          <p:cNvCxnSpPr>
            <a:cxnSpLocks/>
          </p:cNvCxnSpPr>
          <p:nvPr/>
        </p:nvCxnSpPr>
        <p:spPr>
          <a:xfrm>
            <a:off x="3814411" y="2299100"/>
            <a:ext cx="0" cy="24469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F659EC-323E-44C6-BA65-142877AA4858}"/>
              </a:ext>
            </a:extLst>
          </p:cNvPr>
          <p:cNvCxnSpPr>
            <a:cxnSpLocks/>
          </p:cNvCxnSpPr>
          <p:nvPr/>
        </p:nvCxnSpPr>
        <p:spPr>
          <a:xfrm>
            <a:off x="7867073" y="2310546"/>
            <a:ext cx="0" cy="24469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D17197-9673-6140-9E0A-820EFF5A1A0A}"/>
              </a:ext>
            </a:extLst>
          </p:cNvPr>
          <p:cNvSpPr txBox="1"/>
          <p:nvPr/>
        </p:nvSpPr>
        <p:spPr>
          <a:xfrm>
            <a:off x="4523488" y="6332969"/>
            <a:ext cx="7287510" cy="600164"/>
          </a:xfrm>
          <a:prstGeom prst="rect">
            <a:avLst/>
          </a:prstGeom>
          <a:noFill/>
        </p:spPr>
        <p:txBody>
          <a:bodyPr wrap="square" lIns="0" tIns="0" rIns="0" bIns="45720" rtlCol="0">
            <a:spAutoFit/>
          </a:bodyPr>
          <a:lstStyle/>
          <a:p>
            <a:pPr marL="228600" indent="-228600">
              <a:buAutoNum type="arabicPeriod"/>
            </a:pPr>
            <a:r>
              <a:rPr lang="en-US" sz="1200" dirty="0">
                <a:latin typeface="Arial" panose="020B0604020202020204" pitchFamily="34" charset="0"/>
              </a:rPr>
              <a:t>Detecting Backdoor Attacks on Deep Neural Networks by Activation Clustering, </a:t>
            </a:r>
            <a:r>
              <a:rPr lang="en-US" sz="1200" dirty="0"/>
              <a:t>Chen et. al</a:t>
            </a:r>
          </a:p>
          <a:p>
            <a:pPr marL="228600" indent="-228600">
              <a:buAutoNum type="arabicPeriod"/>
            </a:pPr>
            <a:r>
              <a:rPr lang="en-US" sz="1200" dirty="0"/>
              <a:t>Neural Cleanse: Identifying and mitigating Backdoor attacks in Neural Networks Wang et. al</a:t>
            </a:r>
          </a:p>
          <a:p>
            <a:endParaRPr lang="en-US" sz="1200" dirty="0"/>
          </a:p>
        </p:txBody>
      </p:sp>
    </p:spTree>
    <p:extLst>
      <p:ext uri="{BB962C8B-B14F-4D97-AF65-F5344CB8AC3E}">
        <p14:creationId xmlns:p14="http://schemas.microsoft.com/office/powerpoint/2010/main" val="386670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640079" y="2053641"/>
            <a:ext cx="3669161" cy="2760098"/>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Going forward</a:t>
            </a:r>
          </a:p>
        </p:txBody>
      </p:sp>
      <p:sp>
        <p:nvSpPr>
          <p:cNvPr id="2" name="Content Placeholder 1"/>
          <p:cNvSpPr>
            <a:spLocks noGrp="1"/>
          </p:cNvSpPr>
          <p:nvPr>
            <p:ph sz="quarter" idx="18"/>
          </p:nvPr>
        </p:nvSpPr>
        <p:spPr>
          <a:xfrm>
            <a:off x="6090574" y="801866"/>
            <a:ext cx="5306084" cy="5230634"/>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400" dirty="0">
                <a:solidFill>
                  <a:srgbClr val="000000"/>
                </a:solidFill>
                <a:latin typeface="+mn-lt"/>
              </a:rPr>
              <a:t>Know your data</a:t>
            </a:r>
          </a:p>
          <a:p>
            <a:pPr lvl="2" indent="-228600" defTabSz="914400">
              <a:lnSpc>
                <a:spcPct val="90000"/>
              </a:lnSpc>
            </a:pPr>
            <a:r>
              <a:rPr lang="en-US" sz="2000" dirty="0">
                <a:solidFill>
                  <a:srgbClr val="000000"/>
                </a:solidFill>
              </a:rPr>
              <a:t>What are the threat outcomes you should expect?</a:t>
            </a:r>
          </a:p>
          <a:p>
            <a:pPr lvl="2" indent="-228600" defTabSz="914400">
              <a:lnSpc>
                <a:spcPct val="90000"/>
              </a:lnSpc>
            </a:pPr>
            <a:r>
              <a:rPr lang="en-US" sz="2000" dirty="0">
                <a:solidFill>
                  <a:srgbClr val="000000"/>
                </a:solidFill>
              </a:rPr>
              <a:t>What should your data look like?</a:t>
            </a:r>
          </a:p>
          <a:p>
            <a:pPr lvl="2" indent="-228600" defTabSz="914400">
              <a:lnSpc>
                <a:spcPct val="90000"/>
              </a:lnSpc>
            </a:pPr>
            <a:r>
              <a:rPr lang="en-US" sz="2000" dirty="0">
                <a:solidFill>
                  <a:srgbClr val="000000"/>
                </a:solidFill>
              </a:rPr>
              <a:t>Ensure robustness</a:t>
            </a:r>
            <a:endParaRPr lang="en-US" sz="1800" dirty="0">
              <a:solidFill>
                <a:srgbClr val="000000"/>
              </a:solidFill>
            </a:endParaRPr>
          </a:p>
          <a:p>
            <a:pPr lvl="2" indent="-228600" defTabSz="914400">
              <a:lnSpc>
                <a:spcPct val="90000"/>
              </a:lnSpc>
            </a:pPr>
            <a:r>
              <a:rPr lang="en-US" sz="2000" dirty="0">
                <a:solidFill>
                  <a:srgbClr val="000000"/>
                </a:solidFill>
              </a:rPr>
              <a:t>Validate your models</a:t>
            </a:r>
          </a:p>
        </p:txBody>
      </p:sp>
      <p:sp>
        <p:nvSpPr>
          <p:cNvPr id="5" name="Slide Number Placeholder 4"/>
          <p:cNvSpPr>
            <a:spLocks noGrp="1"/>
          </p:cNvSpPr>
          <p:nvPr>
            <p:ph type="sldNum" sz="quarter" idx="21"/>
          </p:nvPr>
        </p:nvSpPr>
        <p:spPr>
          <a:xfrm>
            <a:off x="10825930" y="6223702"/>
            <a:ext cx="570728" cy="314067"/>
          </a:xfrm>
        </p:spPr>
        <p:txBody>
          <a:bodyPr vert="horz" lIns="91440" tIns="45720" rIns="91440" bIns="45720" rtlCol="0" anchor="ctr">
            <a:normAutofit/>
          </a:bodyPr>
          <a:lstStyle/>
          <a:p>
            <a:pPr>
              <a:spcAft>
                <a:spcPts val="600"/>
              </a:spcAft>
            </a:pPr>
            <a:fld id="{4F9AC08D-23A9-440E-BCB9-AA1E9877CC38}" type="slidenum">
              <a:rPr lang="en-US">
                <a:solidFill>
                  <a:srgbClr val="898989"/>
                </a:solidFill>
              </a:rPr>
              <a:pPr>
                <a:spcAft>
                  <a:spcPts val="600"/>
                </a:spcAft>
              </a:pPr>
              <a:t>13</a:t>
            </a:fld>
            <a:endParaRPr lang="en-US">
              <a:solidFill>
                <a:srgbClr val="898989"/>
              </a:solidFill>
            </a:endParaRPr>
          </a:p>
        </p:txBody>
      </p:sp>
    </p:spTree>
    <p:extLst>
      <p:ext uri="{BB962C8B-B14F-4D97-AF65-F5344CB8AC3E}">
        <p14:creationId xmlns:p14="http://schemas.microsoft.com/office/powerpoint/2010/main" val="45555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80999"/>
            <a:ext cx="5715000" cy="990601"/>
          </a:xfrm>
        </p:spPr>
        <p:txBody>
          <a:bodyPr>
            <a:normAutofit/>
          </a:bodyPr>
          <a:lstStyle/>
          <a:p>
            <a:r>
              <a:rPr lang="en-US" dirty="0"/>
              <a:t>What can we do with data poisoning?</a:t>
            </a:r>
            <a:endParaRPr lang="en-US" dirty="0">
              <a:solidFill>
                <a:srgbClr val="008EFF"/>
              </a:solidFill>
            </a:endParaRPr>
          </a:p>
        </p:txBody>
      </p:sp>
      <p:sp>
        <p:nvSpPr>
          <p:cNvPr id="5" name="Slide Number Placeholder 4"/>
          <p:cNvSpPr>
            <a:spLocks noGrp="1"/>
          </p:cNvSpPr>
          <p:nvPr>
            <p:ph type="sldNum" sz="quarter" idx="21"/>
          </p:nvPr>
        </p:nvSpPr>
        <p:spPr>
          <a:xfrm>
            <a:off x="11506202" y="6519009"/>
            <a:ext cx="304799" cy="206375"/>
          </a:xfrm>
        </p:spPr>
        <p:txBody>
          <a:bodyPr/>
          <a:lstStyle/>
          <a:p>
            <a:fld id="{4F9AC08D-23A9-440E-BCB9-AA1E9877CC38}" type="slidenum">
              <a:rPr lang="en-US" smtClean="0"/>
              <a:pPr/>
              <a:t>14</a:t>
            </a:fld>
            <a:endParaRPr lang="en-US" dirty="0"/>
          </a:p>
        </p:txBody>
      </p:sp>
      <p:sp>
        <p:nvSpPr>
          <p:cNvPr id="6" name="TextBox 5">
            <a:extLst>
              <a:ext uri="{FF2B5EF4-FFF2-40B4-BE49-F238E27FC236}">
                <a16:creationId xmlns:a16="http://schemas.microsoft.com/office/drawing/2014/main" id="{F2B4859A-1DDA-A14B-8A5F-FC33BB3A6A10}"/>
              </a:ext>
            </a:extLst>
          </p:cNvPr>
          <p:cNvSpPr txBox="1"/>
          <p:nvPr/>
        </p:nvSpPr>
        <p:spPr>
          <a:xfrm>
            <a:off x="-1924334" y="-1037230"/>
            <a:ext cx="65" cy="292388"/>
          </a:xfrm>
          <a:prstGeom prst="rect">
            <a:avLst/>
          </a:prstGeom>
          <a:noFill/>
        </p:spPr>
        <p:txBody>
          <a:bodyPr wrap="none" lIns="0" tIns="0" rIns="0" bIns="45720" rtlCol="0">
            <a:spAutoFit/>
          </a:bodyPr>
          <a:lstStyle/>
          <a:p>
            <a:endParaRPr lang="en-US" sz="1600" dirty="0"/>
          </a:p>
        </p:txBody>
      </p:sp>
      <p:sp>
        <p:nvSpPr>
          <p:cNvPr id="12" name="Content Placeholder 1">
            <a:extLst>
              <a:ext uri="{FF2B5EF4-FFF2-40B4-BE49-F238E27FC236}">
                <a16:creationId xmlns:a16="http://schemas.microsoft.com/office/drawing/2014/main" id="{3D914B2A-9D0E-E14C-A8CE-2698475C292A}"/>
              </a:ext>
            </a:extLst>
          </p:cNvPr>
          <p:cNvSpPr txBox="1">
            <a:spLocks/>
          </p:cNvSpPr>
          <p:nvPr/>
        </p:nvSpPr>
        <p:spPr>
          <a:xfrm>
            <a:off x="381000" y="1828802"/>
            <a:ext cx="9187070" cy="4689475"/>
          </a:xfrm>
          <a:prstGeom prst="rect">
            <a:avLst/>
          </a:prstGeom>
        </p:spPr>
        <p:txBody>
          <a:bodyPr vert="horz" lIns="0" tIns="91440" rIns="0" bIns="45720" rtlCol="0">
            <a:normAutofit fontScale="92500" lnSpcReduction="2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Some Example Use Cases</a:t>
            </a:r>
          </a:p>
          <a:p>
            <a:pPr lvl="1"/>
            <a:r>
              <a:rPr lang="en-US" dirty="0"/>
              <a:t>Denial of Accuracy</a:t>
            </a:r>
          </a:p>
          <a:p>
            <a:pPr lvl="2"/>
            <a:r>
              <a:rPr lang="en-US" dirty="0"/>
              <a:t>Deterioration of model accuracy, either making the entire dataset useless, or causing the model to be useless for a specific classification</a:t>
            </a:r>
          </a:p>
          <a:p>
            <a:pPr lvl="1"/>
            <a:r>
              <a:rPr lang="en-US" dirty="0"/>
              <a:t>Targeted Backdoor</a:t>
            </a:r>
          </a:p>
          <a:p>
            <a:pPr lvl="2"/>
            <a:r>
              <a:rPr lang="en-US" dirty="0"/>
              <a:t>Have a target instance that you want to be misclassified by the model</a:t>
            </a:r>
          </a:p>
          <a:p>
            <a:pPr lvl="2"/>
            <a:r>
              <a:rPr lang="en-US" dirty="0"/>
              <a:t>Embed backdoor behavior into training set that causes future instances of the target instance to be misclassified</a:t>
            </a:r>
          </a:p>
          <a:p>
            <a:pPr lvl="2"/>
            <a:r>
              <a:rPr lang="en-US" dirty="0"/>
              <a:t>Require target instance ahead of time to insert backdoor at training</a:t>
            </a:r>
          </a:p>
          <a:p>
            <a:pPr lvl="1"/>
            <a:r>
              <a:rPr lang="en-US" dirty="0"/>
              <a:t>Untargeted Backdoor</a:t>
            </a:r>
          </a:p>
          <a:p>
            <a:pPr lvl="2"/>
            <a:r>
              <a:rPr lang="en-US" dirty="0"/>
              <a:t>Use generic markings/adversarial trigger to insert backdoor behavior</a:t>
            </a:r>
          </a:p>
          <a:p>
            <a:pPr lvl="2"/>
            <a:r>
              <a:rPr lang="en-US" dirty="0"/>
              <a:t>Add adversarial trigger to instances at later times activate the backdoor behavior</a:t>
            </a:r>
          </a:p>
          <a:p>
            <a:pPr lvl="2"/>
            <a:r>
              <a:rPr lang="en-US" dirty="0"/>
              <a:t>Does not require target instance ahead of time to insert backdoor at training</a:t>
            </a:r>
          </a:p>
          <a:p>
            <a:pPr lvl="2"/>
            <a:endParaRPr lang="en-US" dirty="0"/>
          </a:p>
        </p:txBody>
      </p:sp>
    </p:spTree>
    <p:extLst>
      <p:ext uri="{BB962C8B-B14F-4D97-AF65-F5344CB8AC3E}">
        <p14:creationId xmlns:p14="http://schemas.microsoft.com/office/powerpoint/2010/main" val="295355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332">
            <a:extLst>
              <a:ext uri="{FF2B5EF4-FFF2-40B4-BE49-F238E27FC236}">
                <a16:creationId xmlns:a16="http://schemas.microsoft.com/office/drawing/2014/main" id="{CF3517AE-43BD-EA47-B769-59C86E5336CB}"/>
              </a:ext>
            </a:extLst>
          </p:cNvPr>
          <p:cNvPicPr>
            <a:picLocks noChangeAspect="1"/>
          </p:cNvPicPr>
          <p:nvPr/>
        </p:nvPicPr>
        <p:blipFill rotWithShape="1">
          <a:blip r:embed="rId3"/>
          <a:srcRect b="74450"/>
          <a:stretch/>
        </p:blipFill>
        <p:spPr>
          <a:xfrm>
            <a:off x="8087950" y="2775050"/>
            <a:ext cx="2781300" cy="379648"/>
          </a:xfrm>
          <a:prstGeom prst="rect">
            <a:avLst/>
          </a:prstGeom>
        </p:spPr>
      </p:pic>
      <p:sp>
        <p:nvSpPr>
          <p:cNvPr id="317" name="Rectangle 316">
            <a:extLst>
              <a:ext uri="{FF2B5EF4-FFF2-40B4-BE49-F238E27FC236}">
                <a16:creationId xmlns:a16="http://schemas.microsoft.com/office/drawing/2014/main" id="{36F92BD5-C65C-0547-AB70-490A2642F29C}"/>
              </a:ext>
            </a:extLst>
          </p:cNvPr>
          <p:cNvSpPr/>
          <p:nvPr/>
        </p:nvSpPr>
        <p:spPr>
          <a:xfrm>
            <a:off x="1796735" y="3469143"/>
            <a:ext cx="1114902" cy="1301221"/>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Rectangle 314">
            <a:extLst>
              <a:ext uri="{FF2B5EF4-FFF2-40B4-BE49-F238E27FC236}">
                <a16:creationId xmlns:a16="http://schemas.microsoft.com/office/drawing/2014/main" id="{FB22A31E-D700-BE44-91A3-ED5E0C7F8980}"/>
              </a:ext>
            </a:extLst>
          </p:cNvPr>
          <p:cNvSpPr/>
          <p:nvPr/>
        </p:nvSpPr>
        <p:spPr>
          <a:xfrm>
            <a:off x="3144045" y="3469144"/>
            <a:ext cx="1109887" cy="1301221"/>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576CCA10-3C70-B240-8D1D-396AEEBFA2C9}"/>
              </a:ext>
            </a:extLst>
          </p:cNvPr>
          <p:cNvSpPr/>
          <p:nvPr/>
        </p:nvSpPr>
        <p:spPr>
          <a:xfrm>
            <a:off x="4439424" y="3455661"/>
            <a:ext cx="1114902" cy="1301221"/>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750274"/>
            <a:ext cx="11125193" cy="890954"/>
          </a:xfrm>
          <a:noFill/>
          <a:ln>
            <a:noFill/>
          </a:ln>
        </p:spPr>
        <p:txBody>
          <a:bodyPr vert="horz" wrap="square" lIns="0" tIns="91440" rIns="0" bIns="45720" anchor="t" anchorCtr="0" compatLnSpc="1">
            <a:normAutofit/>
          </a:bodyPr>
          <a:lstStyle/>
          <a:p>
            <a:pPr marL="0">
              <a:spcAft>
                <a:spcPts val="0"/>
              </a:spcAft>
            </a:pPr>
            <a:r>
              <a:rPr lang="en-US" sz="2000" cap="all" dirty="0">
                <a:solidFill>
                  <a:schemeClr val="accent1"/>
                </a:solidFill>
              </a:rPr>
              <a:t>Training and inference processes with potential Adversarial Defenses inserted</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p:txBody>
          <a:bodyPr>
            <a:normAutofit fontScale="90000"/>
          </a:bodyPr>
          <a:lstStyle/>
          <a:p>
            <a:pPr lvl="0"/>
            <a:r>
              <a:rPr lang="en-US" dirty="0"/>
              <a:t>Adversarial Defenses Mapped</a:t>
            </a:r>
          </a:p>
        </p:txBody>
      </p:sp>
      <p:sp>
        <p:nvSpPr>
          <p:cNvPr id="9" name="Slide Number Placeholder 8">
            <a:extLst>
              <a:ext uri="{FF2B5EF4-FFF2-40B4-BE49-F238E27FC236}">
                <a16:creationId xmlns:a16="http://schemas.microsoft.com/office/drawing/2014/main" id="{0EE099EE-8FAA-9D4C-899C-72A1157BE98E}"/>
              </a:ext>
            </a:extLst>
          </p:cNvPr>
          <p:cNvSpPr>
            <a:spLocks noGrp="1"/>
          </p:cNvSpPr>
          <p:nvPr>
            <p:ph type="sldNum" sz="quarter" idx="8"/>
          </p:nvPr>
        </p:nvSpPr>
        <p:spPr/>
        <p:txBody>
          <a:bodyPr/>
          <a:lstStyle/>
          <a:p>
            <a:pPr lvl="0"/>
            <a:fld id="{6DC82396-0D96-42A8-83EB-0F42D686BCD9}" type="slidenum">
              <a:rPr lang="en-US" smtClean="0"/>
              <a:t>15</a:t>
            </a:fld>
            <a:endParaRPr lang="en-US"/>
          </a:p>
        </p:txBody>
      </p:sp>
      <p:pic>
        <p:nvPicPr>
          <p:cNvPr id="162" name="Picture 7">
            <a:extLst>
              <a:ext uri="{FF2B5EF4-FFF2-40B4-BE49-F238E27FC236}">
                <a16:creationId xmlns:a16="http://schemas.microsoft.com/office/drawing/2014/main" id="{F5C38B59-540C-DF4E-B2C9-D12AD601D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193" y="2307748"/>
            <a:ext cx="568125" cy="5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162">
            <a:extLst>
              <a:ext uri="{FF2B5EF4-FFF2-40B4-BE49-F238E27FC236}">
                <a16:creationId xmlns:a16="http://schemas.microsoft.com/office/drawing/2014/main" id="{1E637948-722A-6D46-BC10-B063AA85270B}"/>
              </a:ext>
            </a:extLst>
          </p:cNvPr>
          <p:cNvPicPr>
            <a:picLocks noChangeAspect="1"/>
          </p:cNvPicPr>
          <p:nvPr/>
        </p:nvPicPr>
        <p:blipFill>
          <a:blip r:embed="rId5"/>
          <a:stretch>
            <a:fillRect/>
          </a:stretch>
        </p:blipFill>
        <p:spPr>
          <a:xfrm flipH="1">
            <a:off x="571789" y="2371197"/>
            <a:ext cx="507332" cy="507332"/>
          </a:xfrm>
          <a:prstGeom prst="rect">
            <a:avLst/>
          </a:prstGeom>
        </p:spPr>
      </p:pic>
      <p:sp>
        <p:nvSpPr>
          <p:cNvPr id="165" name="TextBox 164">
            <a:extLst>
              <a:ext uri="{FF2B5EF4-FFF2-40B4-BE49-F238E27FC236}">
                <a16:creationId xmlns:a16="http://schemas.microsoft.com/office/drawing/2014/main" id="{948D4349-B914-644D-B9F2-103E2F2D1934}"/>
              </a:ext>
            </a:extLst>
          </p:cNvPr>
          <p:cNvSpPr txBox="1"/>
          <p:nvPr/>
        </p:nvSpPr>
        <p:spPr>
          <a:xfrm>
            <a:off x="421105" y="1755537"/>
            <a:ext cx="896082" cy="523220"/>
          </a:xfrm>
          <a:prstGeom prst="rect">
            <a:avLst/>
          </a:prstGeom>
          <a:noFill/>
        </p:spPr>
        <p:txBody>
          <a:bodyPr wrap="square" rtlCol="0">
            <a:spAutoFit/>
          </a:bodyPr>
          <a:lstStyle/>
          <a:p>
            <a:r>
              <a:rPr lang="en-US" sz="1400" dirty="0"/>
              <a:t>Verified Dataset</a:t>
            </a:r>
          </a:p>
        </p:txBody>
      </p:sp>
      <p:cxnSp>
        <p:nvCxnSpPr>
          <p:cNvPr id="168" name="Straight Arrow Connector 167">
            <a:extLst>
              <a:ext uri="{FF2B5EF4-FFF2-40B4-BE49-F238E27FC236}">
                <a16:creationId xmlns:a16="http://schemas.microsoft.com/office/drawing/2014/main" id="{42793800-1BC3-5148-921C-B047033D71E9}"/>
              </a:ext>
            </a:extLst>
          </p:cNvPr>
          <p:cNvCxnSpPr>
            <a:cxnSpLocks/>
          </p:cNvCxnSpPr>
          <p:nvPr/>
        </p:nvCxnSpPr>
        <p:spPr>
          <a:xfrm>
            <a:off x="1045967" y="2630554"/>
            <a:ext cx="3293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E6AEBAE-4B95-D04E-B30D-9118A4A54BE8}"/>
              </a:ext>
            </a:extLst>
          </p:cNvPr>
          <p:cNvCxnSpPr>
            <a:cxnSpLocks/>
          </p:cNvCxnSpPr>
          <p:nvPr/>
        </p:nvCxnSpPr>
        <p:spPr>
          <a:xfrm flipV="1">
            <a:off x="2025940" y="2630554"/>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B62F35F-F167-6745-9422-6D8C4421A29D}"/>
              </a:ext>
            </a:extLst>
          </p:cNvPr>
          <p:cNvSpPr txBox="1"/>
          <p:nvPr/>
        </p:nvSpPr>
        <p:spPr>
          <a:xfrm>
            <a:off x="964934" y="1479341"/>
            <a:ext cx="1711115" cy="738664"/>
          </a:xfrm>
          <a:prstGeom prst="rect">
            <a:avLst/>
          </a:prstGeom>
          <a:noFill/>
        </p:spPr>
        <p:txBody>
          <a:bodyPr wrap="square" rtlCol="0">
            <a:spAutoFit/>
          </a:bodyPr>
          <a:lstStyle/>
          <a:p>
            <a:pPr algn="ctr"/>
            <a:r>
              <a:rPr lang="en-US" sz="1400" dirty="0"/>
              <a:t>Feature Engineering/ Selection</a:t>
            </a:r>
          </a:p>
        </p:txBody>
      </p:sp>
      <p:pic>
        <p:nvPicPr>
          <p:cNvPr id="172" name="Picture 171">
            <a:extLst>
              <a:ext uri="{FF2B5EF4-FFF2-40B4-BE49-F238E27FC236}">
                <a16:creationId xmlns:a16="http://schemas.microsoft.com/office/drawing/2014/main" id="{DCFB4CBC-7ACC-A34C-9F34-DF99F01307B9}"/>
              </a:ext>
            </a:extLst>
          </p:cNvPr>
          <p:cNvPicPr>
            <a:picLocks noChangeAspect="1"/>
          </p:cNvPicPr>
          <p:nvPr/>
        </p:nvPicPr>
        <p:blipFill>
          <a:blip r:embed="rId6"/>
          <a:stretch>
            <a:fillRect/>
          </a:stretch>
        </p:blipFill>
        <p:spPr>
          <a:xfrm>
            <a:off x="9184011" y="1814712"/>
            <a:ext cx="545326" cy="545326"/>
          </a:xfrm>
          <a:prstGeom prst="rect">
            <a:avLst/>
          </a:prstGeom>
        </p:spPr>
      </p:pic>
      <p:sp>
        <p:nvSpPr>
          <p:cNvPr id="175" name="TextBox 174">
            <a:extLst>
              <a:ext uri="{FF2B5EF4-FFF2-40B4-BE49-F238E27FC236}">
                <a16:creationId xmlns:a16="http://schemas.microsoft.com/office/drawing/2014/main" id="{BAF68133-9545-C74E-85F6-13A6C7742E16}"/>
              </a:ext>
            </a:extLst>
          </p:cNvPr>
          <p:cNvSpPr txBox="1"/>
          <p:nvPr/>
        </p:nvSpPr>
        <p:spPr>
          <a:xfrm>
            <a:off x="8765333" y="1567493"/>
            <a:ext cx="1848599" cy="307777"/>
          </a:xfrm>
          <a:prstGeom prst="rect">
            <a:avLst/>
          </a:prstGeom>
          <a:noFill/>
        </p:spPr>
        <p:txBody>
          <a:bodyPr wrap="square" rtlCol="0">
            <a:spAutoFit/>
          </a:bodyPr>
          <a:lstStyle/>
          <a:p>
            <a:r>
              <a:rPr lang="en-US" sz="1400" dirty="0"/>
              <a:t>New Input Data</a:t>
            </a:r>
          </a:p>
        </p:txBody>
      </p:sp>
      <p:pic>
        <p:nvPicPr>
          <p:cNvPr id="186" name="Picture 22">
            <a:extLst>
              <a:ext uri="{FF2B5EF4-FFF2-40B4-BE49-F238E27FC236}">
                <a16:creationId xmlns:a16="http://schemas.microsoft.com/office/drawing/2014/main" id="{C240E5C1-734E-974A-9F37-E8F51171910E}"/>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89635" y="3565414"/>
            <a:ext cx="513393" cy="5133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56">
            <a:extLst>
              <a:ext uri="{FF2B5EF4-FFF2-40B4-BE49-F238E27FC236}">
                <a16:creationId xmlns:a16="http://schemas.microsoft.com/office/drawing/2014/main" id="{748CF827-0A13-5F4E-B6B8-4D598F7FE3FC}"/>
              </a:ext>
            </a:extLst>
          </p:cNvPr>
          <p:cNvPicPr>
            <a:picLocks noChangeAspect="1"/>
          </p:cNvPicPr>
          <p:nvPr/>
        </p:nvPicPr>
        <p:blipFill>
          <a:blip r:embed="rId8">
            <a:duotone>
              <a:schemeClr val="accent6">
                <a:shade val="45000"/>
                <a:satMod val="135000"/>
              </a:schemeClr>
              <a:prstClr val="white"/>
            </a:duotone>
          </a:blip>
          <a:stretch>
            <a:fillRect/>
          </a:stretch>
        </p:blipFill>
        <p:spPr>
          <a:xfrm>
            <a:off x="2835166" y="2328944"/>
            <a:ext cx="509807" cy="600686"/>
          </a:xfrm>
          <a:prstGeom prst="rect">
            <a:avLst/>
          </a:prstGeom>
          <a:ln>
            <a:noFill/>
          </a:ln>
        </p:spPr>
      </p:pic>
      <p:sp>
        <p:nvSpPr>
          <p:cNvPr id="262" name="TextBox 261">
            <a:extLst>
              <a:ext uri="{FF2B5EF4-FFF2-40B4-BE49-F238E27FC236}">
                <a16:creationId xmlns:a16="http://schemas.microsoft.com/office/drawing/2014/main" id="{7B988E04-3B20-084A-8546-38DE8C8A488F}"/>
              </a:ext>
            </a:extLst>
          </p:cNvPr>
          <p:cNvSpPr txBox="1"/>
          <p:nvPr/>
        </p:nvSpPr>
        <p:spPr>
          <a:xfrm>
            <a:off x="2545920" y="1758474"/>
            <a:ext cx="1114902" cy="523220"/>
          </a:xfrm>
          <a:prstGeom prst="rect">
            <a:avLst/>
          </a:prstGeom>
          <a:noFill/>
        </p:spPr>
        <p:txBody>
          <a:bodyPr wrap="square" rtlCol="0">
            <a:spAutoFit/>
          </a:bodyPr>
          <a:lstStyle/>
          <a:p>
            <a:pPr algn="ctr"/>
            <a:r>
              <a:rPr lang="en-US" sz="1400" dirty="0"/>
              <a:t>Model Creation</a:t>
            </a:r>
          </a:p>
        </p:txBody>
      </p:sp>
      <p:cxnSp>
        <p:nvCxnSpPr>
          <p:cNvPr id="283" name="Straight Arrow Connector 282">
            <a:extLst>
              <a:ext uri="{FF2B5EF4-FFF2-40B4-BE49-F238E27FC236}">
                <a16:creationId xmlns:a16="http://schemas.microsoft.com/office/drawing/2014/main" id="{C9C6EDD0-65DA-EE47-A18F-3F42506CFCFC}"/>
              </a:ext>
            </a:extLst>
          </p:cNvPr>
          <p:cNvCxnSpPr>
            <a:cxnSpLocks/>
            <a:stCxn id="172" idx="2"/>
          </p:cNvCxnSpPr>
          <p:nvPr/>
        </p:nvCxnSpPr>
        <p:spPr>
          <a:xfrm>
            <a:off x="9456674" y="2360038"/>
            <a:ext cx="0" cy="322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57">
            <a:extLst>
              <a:ext uri="{FF2B5EF4-FFF2-40B4-BE49-F238E27FC236}">
                <a16:creationId xmlns:a16="http://schemas.microsoft.com/office/drawing/2014/main" id="{237A5E0A-78AE-1C49-B0B6-C6CF3BE0F17C}"/>
              </a:ext>
            </a:extLst>
          </p:cNvPr>
          <p:cNvCxnSpPr>
            <a:cxnSpLocks/>
          </p:cNvCxnSpPr>
          <p:nvPr/>
        </p:nvCxnSpPr>
        <p:spPr>
          <a:xfrm>
            <a:off x="6083300" y="2571919"/>
            <a:ext cx="2947293" cy="24853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6" name="Connector: Elbow 223">
            <a:extLst>
              <a:ext uri="{FF2B5EF4-FFF2-40B4-BE49-F238E27FC236}">
                <a16:creationId xmlns:a16="http://schemas.microsoft.com/office/drawing/2014/main" id="{3F09523F-2A2D-7A4E-8871-DE2A0F3AA76B}"/>
              </a:ext>
            </a:extLst>
          </p:cNvPr>
          <p:cNvCxnSpPr>
            <a:cxnSpLocks/>
          </p:cNvCxnSpPr>
          <p:nvPr/>
        </p:nvCxnSpPr>
        <p:spPr>
          <a:xfrm rot="16200000" flipV="1">
            <a:off x="1850578" y="3030456"/>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87" name="Connector: Elbow 223">
            <a:extLst>
              <a:ext uri="{FF2B5EF4-FFF2-40B4-BE49-F238E27FC236}">
                <a16:creationId xmlns:a16="http://schemas.microsoft.com/office/drawing/2014/main" id="{18CA9D44-976C-C849-904E-E16D4BD00295}"/>
              </a:ext>
            </a:extLst>
          </p:cNvPr>
          <p:cNvCxnSpPr>
            <a:cxnSpLocks/>
          </p:cNvCxnSpPr>
          <p:nvPr/>
        </p:nvCxnSpPr>
        <p:spPr>
          <a:xfrm rot="5400000" flipH="1" flipV="1">
            <a:off x="1983896" y="3032236"/>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8" name="TextBox 287">
            <a:extLst>
              <a:ext uri="{FF2B5EF4-FFF2-40B4-BE49-F238E27FC236}">
                <a16:creationId xmlns:a16="http://schemas.microsoft.com/office/drawing/2014/main" id="{C415AFD0-B56D-0541-9FEE-960FFEF9BD66}"/>
              </a:ext>
            </a:extLst>
          </p:cNvPr>
          <p:cNvSpPr txBox="1"/>
          <p:nvPr/>
        </p:nvSpPr>
        <p:spPr>
          <a:xfrm>
            <a:off x="1799506" y="4233662"/>
            <a:ext cx="1093649" cy="523220"/>
          </a:xfrm>
          <a:prstGeom prst="rect">
            <a:avLst/>
          </a:prstGeom>
          <a:noFill/>
        </p:spPr>
        <p:txBody>
          <a:bodyPr wrap="square" rtlCol="0">
            <a:spAutoFit/>
          </a:bodyPr>
          <a:lstStyle/>
          <a:p>
            <a:pPr algn="ctr"/>
            <a:r>
              <a:rPr lang="en-US" sz="1400" dirty="0"/>
              <a:t>Feature Reduction</a:t>
            </a:r>
          </a:p>
        </p:txBody>
      </p:sp>
      <p:cxnSp>
        <p:nvCxnSpPr>
          <p:cNvPr id="289" name="Straight Arrow Connector 288">
            <a:extLst>
              <a:ext uri="{FF2B5EF4-FFF2-40B4-BE49-F238E27FC236}">
                <a16:creationId xmlns:a16="http://schemas.microsoft.com/office/drawing/2014/main" id="{6E4D6DED-B6D3-6C42-9A50-111A00F7B770}"/>
              </a:ext>
            </a:extLst>
          </p:cNvPr>
          <p:cNvCxnSpPr>
            <a:cxnSpLocks/>
          </p:cNvCxnSpPr>
          <p:nvPr/>
        </p:nvCxnSpPr>
        <p:spPr>
          <a:xfrm flipV="1">
            <a:off x="3378301" y="2604862"/>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23">
            <a:extLst>
              <a:ext uri="{FF2B5EF4-FFF2-40B4-BE49-F238E27FC236}">
                <a16:creationId xmlns:a16="http://schemas.microsoft.com/office/drawing/2014/main" id="{1C78C7F3-1C00-7D4C-8440-3C86BA46ACAD}"/>
              </a:ext>
            </a:extLst>
          </p:cNvPr>
          <p:cNvCxnSpPr>
            <a:cxnSpLocks/>
          </p:cNvCxnSpPr>
          <p:nvPr/>
        </p:nvCxnSpPr>
        <p:spPr>
          <a:xfrm rot="16200000" flipV="1">
            <a:off x="3202939" y="3004764"/>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91" name="Connector: Elbow 223">
            <a:extLst>
              <a:ext uri="{FF2B5EF4-FFF2-40B4-BE49-F238E27FC236}">
                <a16:creationId xmlns:a16="http://schemas.microsoft.com/office/drawing/2014/main" id="{03A5303D-5382-1C46-A746-D598E1EBBA3B}"/>
              </a:ext>
            </a:extLst>
          </p:cNvPr>
          <p:cNvCxnSpPr>
            <a:cxnSpLocks/>
          </p:cNvCxnSpPr>
          <p:nvPr/>
        </p:nvCxnSpPr>
        <p:spPr>
          <a:xfrm rot="5400000" flipH="1" flipV="1">
            <a:off x="3336257" y="3006544"/>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92" name="Picture 291">
            <a:extLst>
              <a:ext uri="{FF2B5EF4-FFF2-40B4-BE49-F238E27FC236}">
                <a16:creationId xmlns:a16="http://schemas.microsoft.com/office/drawing/2014/main" id="{3E7344FE-A637-9943-856E-054CF2632075}"/>
              </a:ext>
            </a:extLst>
          </p:cNvPr>
          <p:cNvPicPr>
            <a:picLocks noChangeAspect="1"/>
          </p:cNvPicPr>
          <p:nvPr/>
        </p:nvPicPr>
        <p:blipFill>
          <a:blip r:embed="rId9">
            <a:duotone>
              <a:schemeClr val="accent6">
                <a:shade val="45000"/>
                <a:satMod val="135000"/>
              </a:schemeClr>
              <a:prstClr val="white"/>
            </a:duotone>
          </a:blip>
          <a:stretch>
            <a:fillRect/>
          </a:stretch>
        </p:blipFill>
        <p:spPr>
          <a:xfrm flipV="1">
            <a:off x="3428814" y="3583341"/>
            <a:ext cx="533093" cy="533093"/>
          </a:xfrm>
          <a:prstGeom prst="rect">
            <a:avLst/>
          </a:prstGeom>
          <a:ln>
            <a:noFill/>
          </a:ln>
        </p:spPr>
      </p:pic>
      <p:sp>
        <p:nvSpPr>
          <p:cNvPr id="293" name="TextBox 292">
            <a:extLst>
              <a:ext uri="{FF2B5EF4-FFF2-40B4-BE49-F238E27FC236}">
                <a16:creationId xmlns:a16="http://schemas.microsoft.com/office/drawing/2014/main" id="{6577B3E1-BF9E-F84F-8ABF-7ABE93A98F28}"/>
              </a:ext>
            </a:extLst>
          </p:cNvPr>
          <p:cNvSpPr txBox="1"/>
          <p:nvPr/>
        </p:nvSpPr>
        <p:spPr>
          <a:xfrm>
            <a:off x="3164758" y="4234785"/>
            <a:ext cx="1093649" cy="523220"/>
          </a:xfrm>
          <a:prstGeom prst="rect">
            <a:avLst/>
          </a:prstGeom>
          <a:noFill/>
        </p:spPr>
        <p:txBody>
          <a:bodyPr wrap="square" rtlCol="0">
            <a:spAutoFit/>
          </a:bodyPr>
          <a:lstStyle/>
          <a:p>
            <a:pPr algn="ctr"/>
            <a:r>
              <a:rPr lang="en-US" sz="1400" dirty="0"/>
              <a:t>Distillation or DQA</a:t>
            </a:r>
          </a:p>
        </p:txBody>
      </p:sp>
      <p:sp>
        <p:nvSpPr>
          <p:cNvPr id="19" name="Diamond 18">
            <a:extLst>
              <a:ext uri="{FF2B5EF4-FFF2-40B4-BE49-F238E27FC236}">
                <a16:creationId xmlns:a16="http://schemas.microsoft.com/office/drawing/2014/main" id="{23471796-3908-7F47-981B-96FA28EE170F}"/>
              </a:ext>
            </a:extLst>
          </p:cNvPr>
          <p:cNvSpPr/>
          <p:nvPr/>
        </p:nvSpPr>
        <p:spPr>
          <a:xfrm>
            <a:off x="2199957" y="2599189"/>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Diamond 293">
            <a:extLst>
              <a:ext uri="{FF2B5EF4-FFF2-40B4-BE49-F238E27FC236}">
                <a16:creationId xmlns:a16="http://schemas.microsoft.com/office/drawing/2014/main" id="{941BD04D-22D8-1240-98C7-B736A036BFCE}"/>
              </a:ext>
            </a:extLst>
          </p:cNvPr>
          <p:cNvSpPr/>
          <p:nvPr/>
        </p:nvSpPr>
        <p:spPr>
          <a:xfrm>
            <a:off x="3556266" y="2573438"/>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95" name="Picture 294">
            <a:extLst>
              <a:ext uri="{FF2B5EF4-FFF2-40B4-BE49-F238E27FC236}">
                <a16:creationId xmlns:a16="http://schemas.microsoft.com/office/drawing/2014/main" id="{8D7C9CA4-74DA-E64A-9604-64D3EC2D375E}"/>
              </a:ext>
            </a:extLst>
          </p:cNvPr>
          <p:cNvPicPr>
            <a:picLocks noChangeAspect="1"/>
          </p:cNvPicPr>
          <p:nvPr/>
        </p:nvPicPr>
        <p:blipFill>
          <a:blip r:embed="rId8">
            <a:duotone>
              <a:schemeClr val="accent6">
                <a:shade val="45000"/>
                <a:satMod val="135000"/>
              </a:schemeClr>
              <a:prstClr val="white"/>
            </a:duotone>
          </a:blip>
          <a:stretch>
            <a:fillRect/>
          </a:stretch>
        </p:blipFill>
        <p:spPr>
          <a:xfrm>
            <a:off x="4136991" y="2323441"/>
            <a:ext cx="509807" cy="600686"/>
          </a:xfrm>
          <a:prstGeom prst="rect">
            <a:avLst/>
          </a:prstGeom>
          <a:ln>
            <a:noFill/>
          </a:ln>
        </p:spPr>
      </p:pic>
      <p:cxnSp>
        <p:nvCxnSpPr>
          <p:cNvPr id="296" name="Straight Arrow Connector 295">
            <a:extLst>
              <a:ext uri="{FF2B5EF4-FFF2-40B4-BE49-F238E27FC236}">
                <a16:creationId xmlns:a16="http://schemas.microsoft.com/office/drawing/2014/main" id="{6BA6EC91-3E9F-2447-931D-C6E7B446B631}"/>
              </a:ext>
            </a:extLst>
          </p:cNvPr>
          <p:cNvCxnSpPr>
            <a:cxnSpLocks/>
          </p:cNvCxnSpPr>
          <p:nvPr/>
        </p:nvCxnSpPr>
        <p:spPr>
          <a:xfrm flipV="1">
            <a:off x="4707276" y="2603341"/>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23">
            <a:extLst>
              <a:ext uri="{FF2B5EF4-FFF2-40B4-BE49-F238E27FC236}">
                <a16:creationId xmlns:a16="http://schemas.microsoft.com/office/drawing/2014/main" id="{349B1ABD-5244-7947-8FCC-588664630EDA}"/>
              </a:ext>
            </a:extLst>
          </p:cNvPr>
          <p:cNvCxnSpPr>
            <a:cxnSpLocks/>
          </p:cNvCxnSpPr>
          <p:nvPr/>
        </p:nvCxnSpPr>
        <p:spPr>
          <a:xfrm rot="16200000" flipV="1">
            <a:off x="4531914" y="3003243"/>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98" name="Connector: Elbow 223">
            <a:extLst>
              <a:ext uri="{FF2B5EF4-FFF2-40B4-BE49-F238E27FC236}">
                <a16:creationId xmlns:a16="http://schemas.microsoft.com/office/drawing/2014/main" id="{D22E9BC8-7F0A-E94D-BA62-3EDFB740F064}"/>
              </a:ext>
            </a:extLst>
          </p:cNvPr>
          <p:cNvCxnSpPr>
            <a:cxnSpLocks/>
          </p:cNvCxnSpPr>
          <p:nvPr/>
        </p:nvCxnSpPr>
        <p:spPr>
          <a:xfrm rot="5400000" flipH="1" flipV="1">
            <a:off x="4665232" y="3005023"/>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9" name="Diamond 298">
            <a:extLst>
              <a:ext uri="{FF2B5EF4-FFF2-40B4-BE49-F238E27FC236}">
                <a16:creationId xmlns:a16="http://schemas.microsoft.com/office/drawing/2014/main" id="{0B46EC83-7C43-524F-B91C-306CE145811D}"/>
              </a:ext>
            </a:extLst>
          </p:cNvPr>
          <p:cNvSpPr/>
          <p:nvPr/>
        </p:nvSpPr>
        <p:spPr>
          <a:xfrm>
            <a:off x="4885241" y="2571917"/>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0" name="Picture 299">
            <a:extLst>
              <a:ext uri="{FF2B5EF4-FFF2-40B4-BE49-F238E27FC236}">
                <a16:creationId xmlns:a16="http://schemas.microsoft.com/office/drawing/2014/main" id="{C61AB121-9C0C-4149-8BA4-ABAC55E4A764}"/>
              </a:ext>
            </a:extLst>
          </p:cNvPr>
          <p:cNvPicPr>
            <a:picLocks noChangeAspect="1"/>
          </p:cNvPicPr>
          <p:nvPr/>
        </p:nvPicPr>
        <p:blipFill>
          <a:blip r:embed="rId10">
            <a:duotone>
              <a:schemeClr val="accent6">
                <a:shade val="45000"/>
                <a:satMod val="135000"/>
              </a:schemeClr>
              <a:prstClr val="white"/>
            </a:duotone>
          </a:blip>
          <a:stretch>
            <a:fillRect/>
          </a:stretch>
        </p:blipFill>
        <p:spPr>
          <a:xfrm>
            <a:off x="4638761" y="3527193"/>
            <a:ext cx="539216" cy="539216"/>
          </a:xfrm>
          <a:prstGeom prst="rect">
            <a:avLst/>
          </a:prstGeom>
          <a:ln>
            <a:noFill/>
          </a:ln>
        </p:spPr>
      </p:pic>
      <p:pic>
        <p:nvPicPr>
          <p:cNvPr id="301" name="Picture 300">
            <a:extLst>
              <a:ext uri="{FF2B5EF4-FFF2-40B4-BE49-F238E27FC236}">
                <a16:creationId xmlns:a16="http://schemas.microsoft.com/office/drawing/2014/main" id="{0A47A8CD-8E3B-C342-80F7-E15978C5BA8F}"/>
              </a:ext>
            </a:extLst>
          </p:cNvPr>
          <p:cNvPicPr>
            <a:picLocks noChangeAspect="1"/>
          </p:cNvPicPr>
          <p:nvPr/>
        </p:nvPicPr>
        <p:blipFill>
          <a:blip r:embed="rId10">
            <a:duotone>
              <a:schemeClr val="accent6">
                <a:shade val="45000"/>
                <a:satMod val="135000"/>
              </a:schemeClr>
              <a:prstClr val="white"/>
            </a:duotone>
          </a:blip>
          <a:stretch>
            <a:fillRect/>
          </a:stretch>
        </p:blipFill>
        <p:spPr>
          <a:xfrm>
            <a:off x="4828057" y="3678781"/>
            <a:ext cx="539216" cy="539216"/>
          </a:xfrm>
          <a:prstGeom prst="rect">
            <a:avLst/>
          </a:prstGeom>
          <a:ln>
            <a:noFill/>
          </a:ln>
        </p:spPr>
      </p:pic>
      <p:sp>
        <p:nvSpPr>
          <p:cNvPr id="303" name="TextBox 302">
            <a:extLst>
              <a:ext uri="{FF2B5EF4-FFF2-40B4-BE49-F238E27FC236}">
                <a16:creationId xmlns:a16="http://schemas.microsoft.com/office/drawing/2014/main" id="{F130EAF7-AC88-E74D-AFFA-2C5E7B88ECF6}"/>
              </a:ext>
            </a:extLst>
          </p:cNvPr>
          <p:cNvSpPr txBox="1"/>
          <p:nvPr/>
        </p:nvSpPr>
        <p:spPr>
          <a:xfrm>
            <a:off x="4405128" y="4233662"/>
            <a:ext cx="1185248" cy="523220"/>
          </a:xfrm>
          <a:prstGeom prst="rect">
            <a:avLst/>
          </a:prstGeom>
          <a:noFill/>
        </p:spPr>
        <p:txBody>
          <a:bodyPr wrap="square" rtlCol="0">
            <a:spAutoFit/>
          </a:bodyPr>
          <a:lstStyle/>
          <a:p>
            <a:pPr algn="ctr"/>
            <a:r>
              <a:rPr lang="en-US" sz="1400" dirty="0"/>
              <a:t>Adversarial Training</a:t>
            </a:r>
          </a:p>
        </p:txBody>
      </p:sp>
      <p:pic>
        <p:nvPicPr>
          <p:cNvPr id="304" name="Picture 303">
            <a:extLst>
              <a:ext uri="{FF2B5EF4-FFF2-40B4-BE49-F238E27FC236}">
                <a16:creationId xmlns:a16="http://schemas.microsoft.com/office/drawing/2014/main" id="{66BAB03D-C508-7A40-80E3-F9A41D87ED66}"/>
              </a:ext>
            </a:extLst>
          </p:cNvPr>
          <p:cNvPicPr>
            <a:picLocks noChangeAspect="1"/>
          </p:cNvPicPr>
          <p:nvPr/>
        </p:nvPicPr>
        <p:blipFill>
          <a:blip r:embed="rId8">
            <a:duotone>
              <a:schemeClr val="accent6">
                <a:shade val="45000"/>
                <a:satMod val="135000"/>
              </a:schemeClr>
              <a:prstClr val="white"/>
            </a:duotone>
          </a:blip>
          <a:stretch>
            <a:fillRect/>
          </a:stretch>
        </p:blipFill>
        <p:spPr>
          <a:xfrm>
            <a:off x="5470600" y="2305256"/>
            <a:ext cx="509807" cy="600686"/>
          </a:xfrm>
          <a:prstGeom prst="rect">
            <a:avLst/>
          </a:prstGeom>
          <a:ln>
            <a:noFill/>
          </a:ln>
        </p:spPr>
      </p:pic>
      <p:sp>
        <p:nvSpPr>
          <p:cNvPr id="305" name="TextBox 304">
            <a:extLst>
              <a:ext uri="{FF2B5EF4-FFF2-40B4-BE49-F238E27FC236}">
                <a16:creationId xmlns:a16="http://schemas.microsoft.com/office/drawing/2014/main" id="{6DF9BF60-41C4-FB47-9EDE-D189526340CB}"/>
              </a:ext>
            </a:extLst>
          </p:cNvPr>
          <p:cNvSpPr txBox="1"/>
          <p:nvPr/>
        </p:nvSpPr>
        <p:spPr>
          <a:xfrm>
            <a:off x="3834443" y="1755537"/>
            <a:ext cx="1114902" cy="523220"/>
          </a:xfrm>
          <a:prstGeom prst="rect">
            <a:avLst/>
          </a:prstGeom>
          <a:noFill/>
        </p:spPr>
        <p:txBody>
          <a:bodyPr wrap="square" rtlCol="0">
            <a:spAutoFit/>
          </a:bodyPr>
          <a:lstStyle/>
          <a:p>
            <a:pPr algn="ctr"/>
            <a:r>
              <a:rPr lang="en-US" sz="1400" dirty="0"/>
              <a:t>Downsized Model</a:t>
            </a:r>
          </a:p>
        </p:txBody>
      </p:sp>
      <p:sp>
        <p:nvSpPr>
          <p:cNvPr id="306" name="TextBox 305">
            <a:extLst>
              <a:ext uri="{FF2B5EF4-FFF2-40B4-BE49-F238E27FC236}">
                <a16:creationId xmlns:a16="http://schemas.microsoft.com/office/drawing/2014/main" id="{E3E7895A-E2F7-3C4C-95C2-6BF6B4CB7366}"/>
              </a:ext>
            </a:extLst>
          </p:cNvPr>
          <p:cNvSpPr txBox="1"/>
          <p:nvPr/>
        </p:nvSpPr>
        <p:spPr>
          <a:xfrm>
            <a:off x="5077915" y="1558396"/>
            <a:ext cx="1285551" cy="738664"/>
          </a:xfrm>
          <a:prstGeom prst="rect">
            <a:avLst/>
          </a:prstGeom>
          <a:noFill/>
        </p:spPr>
        <p:txBody>
          <a:bodyPr wrap="square" rtlCol="0">
            <a:spAutoFit/>
          </a:bodyPr>
          <a:lstStyle/>
          <a:p>
            <a:pPr algn="ctr"/>
            <a:r>
              <a:rPr lang="en-US" sz="1400" dirty="0"/>
              <a:t>Adversarially Robust Model</a:t>
            </a:r>
          </a:p>
        </p:txBody>
      </p:sp>
      <p:pic>
        <p:nvPicPr>
          <p:cNvPr id="308" name="Picture 307">
            <a:extLst>
              <a:ext uri="{FF2B5EF4-FFF2-40B4-BE49-F238E27FC236}">
                <a16:creationId xmlns:a16="http://schemas.microsoft.com/office/drawing/2014/main" id="{183D3111-6BFC-6947-AB17-AE4C19187FC6}"/>
              </a:ext>
            </a:extLst>
          </p:cNvPr>
          <p:cNvPicPr>
            <a:picLocks noChangeAspect="1"/>
          </p:cNvPicPr>
          <p:nvPr/>
        </p:nvPicPr>
        <p:blipFill>
          <a:blip r:embed="rId8">
            <a:duotone>
              <a:schemeClr val="accent6">
                <a:shade val="45000"/>
                <a:satMod val="135000"/>
              </a:schemeClr>
              <a:prstClr val="white"/>
            </a:duotone>
          </a:blip>
          <a:stretch>
            <a:fillRect/>
          </a:stretch>
        </p:blipFill>
        <p:spPr>
          <a:xfrm>
            <a:off x="9235043" y="4756882"/>
            <a:ext cx="509807" cy="600686"/>
          </a:xfrm>
          <a:prstGeom prst="rect">
            <a:avLst/>
          </a:prstGeom>
          <a:ln>
            <a:noFill/>
          </a:ln>
        </p:spPr>
      </p:pic>
      <p:sp>
        <p:nvSpPr>
          <p:cNvPr id="309" name="TextBox 308">
            <a:extLst>
              <a:ext uri="{FF2B5EF4-FFF2-40B4-BE49-F238E27FC236}">
                <a16:creationId xmlns:a16="http://schemas.microsoft.com/office/drawing/2014/main" id="{B32E2269-8FFA-5D4A-9897-697E66EF0613}"/>
              </a:ext>
            </a:extLst>
          </p:cNvPr>
          <p:cNvSpPr txBox="1"/>
          <p:nvPr/>
        </p:nvSpPr>
        <p:spPr>
          <a:xfrm>
            <a:off x="9801962" y="4659913"/>
            <a:ext cx="1285551" cy="738664"/>
          </a:xfrm>
          <a:prstGeom prst="rect">
            <a:avLst/>
          </a:prstGeom>
          <a:noFill/>
        </p:spPr>
        <p:txBody>
          <a:bodyPr wrap="square" rtlCol="0">
            <a:spAutoFit/>
          </a:bodyPr>
          <a:lstStyle/>
          <a:p>
            <a:pPr algn="ctr"/>
            <a:r>
              <a:rPr lang="en-US" sz="1400" dirty="0"/>
              <a:t>Adversarially Robust Model</a:t>
            </a:r>
          </a:p>
        </p:txBody>
      </p:sp>
      <p:cxnSp>
        <p:nvCxnSpPr>
          <p:cNvPr id="311" name="Straight Arrow Connector 310">
            <a:extLst>
              <a:ext uri="{FF2B5EF4-FFF2-40B4-BE49-F238E27FC236}">
                <a16:creationId xmlns:a16="http://schemas.microsoft.com/office/drawing/2014/main" id="{44A879C1-50AF-E34D-9B02-7C3577B25082}"/>
              </a:ext>
            </a:extLst>
          </p:cNvPr>
          <p:cNvCxnSpPr>
            <a:cxnSpLocks/>
          </p:cNvCxnSpPr>
          <p:nvPr/>
        </p:nvCxnSpPr>
        <p:spPr>
          <a:xfrm>
            <a:off x="9489946" y="5404630"/>
            <a:ext cx="0" cy="322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A192395B-74A9-244F-AF37-B32F6B356359}"/>
              </a:ext>
            </a:extLst>
          </p:cNvPr>
          <p:cNvSpPr txBox="1"/>
          <p:nvPr/>
        </p:nvSpPr>
        <p:spPr>
          <a:xfrm>
            <a:off x="8527964" y="5834223"/>
            <a:ext cx="1847766" cy="523220"/>
          </a:xfrm>
          <a:prstGeom prst="rect">
            <a:avLst/>
          </a:prstGeom>
          <a:noFill/>
        </p:spPr>
        <p:txBody>
          <a:bodyPr wrap="square" rtlCol="0">
            <a:spAutoFit/>
          </a:bodyPr>
          <a:lstStyle/>
          <a:p>
            <a:pPr algn="ctr"/>
            <a:r>
              <a:rPr lang="en-US" sz="1400" dirty="0"/>
              <a:t>Higher Security Prediction</a:t>
            </a:r>
          </a:p>
        </p:txBody>
      </p:sp>
      <p:grpSp>
        <p:nvGrpSpPr>
          <p:cNvPr id="319" name="Group 318">
            <a:extLst>
              <a:ext uri="{FF2B5EF4-FFF2-40B4-BE49-F238E27FC236}">
                <a16:creationId xmlns:a16="http://schemas.microsoft.com/office/drawing/2014/main" id="{83EDB878-4D97-304F-9A3D-45E3284E74B7}"/>
              </a:ext>
            </a:extLst>
          </p:cNvPr>
          <p:cNvGrpSpPr/>
          <p:nvPr/>
        </p:nvGrpSpPr>
        <p:grpSpPr>
          <a:xfrm>
            <a:off x="9100136" y="3327071"/>
            <a:ext cx="812464" cy="798964"/>
            <a:chOff x="648699" y="390001"/>
            <a:chExt cx="583829" cy="583829"/>
          </a:xfrm>
        </p:grpSpPr>
        <p:sp>
          <p:nvSpPr>
            <p:cNvPr id="320" name="Oval 319">
              <a:extLst>
                <a:ext uri="{FF2B5EF4-FFF2-40B4-BE49-F238E27FC236}">
                  <a16:creationId xmlns:a16="http://schemas.microsoft.com/office/drawing/2014/main" id="{9817AD9E-4271-824B-8087-A95381D2519B}"/>
                </a:ext>
              </a:extLst>
            </p:cNvPr>
            <p:cNvSpPr/>
            <p:nvPr/>
          </p:nvSpPr>
          <p:spPr>
            <a:xfrm>
              <a:off x="648699" y="390001"/>
              <a:ext cx="583829" cy="583829"/>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21" name="Oval 4">
              <a:extLst>
                <a:ext uri="{FF2B5EF4-FFF2-40B4-BE49-F238E27FC236}">
                  <a16:creationId xmlns:a16="http://schemas.microsoft.com/office/drawing/2014/main" id="{9ED3C3C9-F9B0-FB4E-9994-98F5174DCDC1}"/>
                </a:ext>
              </a:extLst>
            </p:cNvPr>
            <p:cNvSpPr txBox="1"/>
            <p:nvPr/>
          </p:nvSpPr>
          <p:spPr>
            <a:xfrm>
              <a:off x="734199" y="475501"/>
              <a:ext cx="412829" cy="4128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1400" kern="1200" dirty="0"/>
                <a:t>GAN/ VAE</a:t>
              </a:r>
            </a:p>
          </p:txBody>
        </p:sp>
      </p:grpSp>
      <p:grpSp>
        <p:nvGrpSpPr>
          <p:cNvPr id="322" name="Group 321">
            <a:extLst>
              <a:ext uri="{FF2B5EF4-FFF2-40B4-BE49-F238E27FC236}">
                <a16:creationId xmlns:a16="http://schemas.microsoft.com/office/drawing/2014/main" id="{92857F4F-1E2B-A344-80B2-0D7620683365}"/>
              </a:ext>
            </a:extLst>
          </p:cNvPr>
          <p:cNvGrpSpPr/>
          <p:nvPr/>
        </p:nvGrpSpPr>
        <p:grpSpPr>
          <a:xfrm>
            <a:off x="8376218" y="2492426"/>
            <a:ext cx="1075629" cy="1048515"/>
            <a:chOff x="1245503" y="248844"/>
            <a:chExt cx="583829" cy="583829"/>
          </a:xfrm>
          <a:solidFill>
            <a:schemeClr val="accent4">
              <a:lumMod val="75000"/>
            </a:schemeClr>
          </a:solidFill>
        </p:grpSpPr>
        <p:sp>
          <p:nvSpPr>
            <p:cNvPr id="323" name="Oval 322">
              <a:extLst>
                <a:ext uri="{FF2B5EF4-FFF2-40B4-BE49-F238E27FC236}">
                  <a16:creationId xmlns:a16="http://schemas.microsoft.com/office/drawing/2014/main" id="{C8DCF443-3942-0C4E-B498-2D116F22C895}"/>
                </a:ext>
              </a:extLst>
            </p:cNvPr>
            <p:cNvSpPr/>
            <p:nvPr/>
          </p:nvSpPr>
          <p:spPr>
            <a:xfrm>
              <a:off x="1245503" y="248844"/>
              <a:ext cx="583829" cy="583829"/>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24" name="Oval 4">
              <a:extLst>
                <a:ext uri="{FF2B5EF4-FFF2-40B4-BE49-F238E27FC236}">
                  <a16:creationId xmlns:a16="http://schemas.microsoft.com/office/drawing/2014/main" id="{9F045C26-7726-1947-AC53-6D83CA39414A}"/>
                </a:ext>
              </a:extLst>
            </p:cNvPr>
            <p:cNvSpPr txBox="1"/>
            <p:nvPr/>
          </p:nvSpPr>
          <p:spPr>
            <a:xfrm>
              <a:off x="1331003" y="334344"/>
              <a:ext cx="412829" cy="41282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1050" kern="1200" dirty="0"/>
                <a:t>Adversarial Detectors/ Reformers</a:t>
              </a:r>
            </a:p>
          </p:txBody>
        </p:sp>
      </p:grpSp>
      <p:grpSp>
        <p:nvGrpSpPr>
          <p:cNvPr id="328" name="Group 327">
            <a:extLst>
              <a:ext uri="{FF2B5EF4-FFF2-40B4-BE49-F238E27FC236}">
                <a16:creationId xmlns:a16="http://schemas.microsoft.com/office/drawing/2014/main" id="{D2DD22FA-50E3-3049-BB82-D71B2C959CD5}"/>
              </a:ext>
            </a:extLst>
          </p:cNvPr>
          <p:cNvGrpSpPr/>
          <p:nvPr/>
        </p:nvGrpSpPr>
        <p:grpSpPr>
          <a:xfrm>
            <a:off x="9636234" y="2613496"/>
            <a:ext cx="947222" cy="916330"/>
            <a:chOff x="1245503" y="248844"/>
            <a:chExt cx="583829" cy="583829"/>
          </a:xfrm>
        </p:grpSpPr>
        <p:sp>
          <p:nvSpPr>
            <p:cNvPr id="329" name="Oval 328">
              <a:extLst>
                <a:ext uri="{FF2B5EF4-FFF2-40B4-BE49-F238E27FC236}">
                  <a16:creationId xmlns:a16="http://schemas.microsoft.com/office/drawing/2014/main" id="{5C606E4C-9C31-9647-B692-74BF946C5010}"/>
                </a:ext>
              </a:extLst>
            </p:cNvPr>
            <p:cNvSpPr/>
            <p:nvPr/>
          </p:nvSpPr>
          <p:spPr>
            <a:xfrm>
              <a:off x="1245503" y="248844"/>
              <a:ext cx="583829" cy="583829"/>
            </a:xfrm>
            <a:prstGeom prst="ellipse">
              <a:avLst/>
            </a:prstGeom>
            <a:solidFill>
              <a:schemeClr val="bg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30" name="Oval 4">
              <a:extLst>
                <a:ext uri="{FF2B5EF4-FFF2-40B4-BE49-F238E27FC236}">
                  <a16:creationId xmlns:a16="http://schemas.microsoft.com/office/drawing/2014/main" id="{E5C27F10-7256-454C-B3EC-47B41CFE1B22}"/>
                </a:ext>
              </a:extLst>
            </p:cNvPr>
            <p:cNvSpPr txBox="1"/>
            <p:nvPr/>
          </p:nvSpPr>
          <p:spPr>
            <a:xfrm>
              <a:off x="1280610" y="326471"/>
              <a:ext cx="501305" cy="4128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1200" kern="1200" dirty="0"/>
                <a:t>Feature Squeezing</a:t>
              </a:r>
            </a:p>
          </p:txBody>
        </p:sp>
      </p:grpSp>
      <p:pic>
        <p:nvPicPr>
          <p:cNvPr id="37" name="Picture 36">
            <a:extLst>
              <a:ext uri="{FF2B5EF4-FFF2-40B4-BE49-F238E27FC236}">
                <a16:creationId xmlns:a16="http://schemas.microsoft.com/office/drawing/2014/main" id="{43BA3641-2EFA-A54C-A10B-A414EDDE04B2}"/>
              </a:ext>
            </a:extLst>
          </p:cNvPr>
          <p:cNvPicPr>
            <a:picLocks noChangeAspect="1"/>
          </p:cNvPicPr>
          <p:nvPr/>
        </p:nvPicPr>
        <p:blipFill rotWithShape="1">
          <a:blip r:embed="rId3"/>
          <a:srcRect t="26236"/>
          <a:stretch/>
        </p:blipFill>
        <p:spPr>
          <a:xfrm>
            <a:off x="8087950" y="3153736"/>
            <a:ext cx="2781300" cy="1096058"/>
          </a:xfrm>
          <a:prstGeom prst="rect">
            <a:avLst/>
          </a:prstGeom>
        </p:spPr>
      </p:pic>
      <p:cxnSp>
        <p:nvCxnSpPr>
          <p:cNvPr id="335" name="Straight Arrow Connector 334">
            <a:extLst>
              <a:ext uri="{FF2B5EF4-FFF2-40B4-BE49-F238E27FC236}">
                <a16:creationId xmlns:a16="http://schemas.microsoft.com/office/drawing/2014/main" id="{9EAC0D6F-0895-8E41-9D1C-8832AA43E1E8}"/>
              </a:ext>
            </a:extLst>
          </p:cNvPr>
          <p:cNvCxnSpPr>
            <a:cxnSpLocks/>
          </p:cNvCxnSpPr>
          <p:nvPr/>
        </p:nvCxnSpPr>
        <p:spPr>
          <a:xfrm>
            <a:off x="9478600" y="4334117"/>
            <a:ext cx="0" cy="322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8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Rectangle 316">
            <a:extLst>
              <a:ext uri="{FF2B5EF4-FFF2-40B4-BE49-F238E27FC236}">
                <a16:creationId xmlns:a16="http://schemas.microsoft.com/office/drawing/2014/main" id="{36F92BD5-C65C-0547-AB70-490A2642F29C}"/>
              </a:ext>
            </a:extLst>
          </p:cNvPr>
          <p:cNvSpPr/>
          <p:nvPr/>
        </p:nvSpPr>
        <p:spPr>
          <a:xfrm>
            <a:off x="2622235" y="4951093"/>
            <a:ext cx="1114902" cy="1301221"/>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5" name="Rectangle 314">
            <a:extLst>
              <a:ext uri="{FF2B5EF4-FFF2-40B4-BE49-F238E27FC236}">
                <a16:creationId xmlns:a16="http://schemas.microsoft.com/office/drawing/2014/main" id="{FB22A31E-D700-BE44-91A3-ED5E0C7F8980}"/>
              </a:ext>
            </a:extLst>
          </p:cNvPr>
          <p:cNvSpPr/>
          <p:nvPr/>
        </p:nvSpPr>
        <p:spPr>
          <a:xfrm>
            <a:off x="4800960" y="3411004"/>
            <a:ext cx="1109887" cy="1572139"/>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576CCA10-3C70-B240-8D1D-396AEEBFA2C9}"/>
              </a:ext>
            </a:extLst>
          </p:cNvPr>
          <p:cNvSpPr/>
          <p:nvPr/>
        </p:nvSpPr>
        <p:spPr>
          <a:xfrm>
            <a:off x="6096339" y="3410221"/>
            <a:ext cx="1114902" cy="1581680"/>
          </a:xfrm>
          <a:prstGeom prst="rect">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9">
            <a:extLst>
              <a:ext uri="{FF2B5EF4-FFF2-40B4-BE49-F238E27FC236}">
                <a16:creationId xmlns:a16="http://schemas.microsoft.com/office/drawing/2014/main" id="{9E74F48D-22C4-4698-9921-66044943C0D1}"/>
              </a:ext>
            </a:extLst>
          </p:cNvPr>
          <p:cNvSpPr txBox="1">
            <a:spLocks noGrp="1"/>
          </p:cNvSpPr>
          <p:nvPr>
            <p:ph type="body" idx="4294967295"/>
          </p:nvPr>
        </p:nvSpPr>
        <p:spPr>
          <a:xfrm>
            <a:off x="381003" y="750274"/>
            <a:ext cx="11125193" cy="890954"/>
          </a:xfrm>
          <a:noFill/>
          <a:ln>
            <a:noFill/>
          </a:ln>
        </p:spPr>
        <p:txBody>
          <a:bodyPr vert="horz" wrap="square" lIns="0" tIns="91440" rIns="0" bIns="45720" anchor="t" anchorCtr="0" compatLnSpc="1">
            <a:normAutofit/>
          </a:bodyPr>
          <a:lstStyle/>
          <a:p>
            <a:pPr marL="0">
              <a:spcAft>
                <a:spcPts val="0"/>
              </a:spcAft>
            </a:pPr>
            <a:r>
              <a:rPr lang="en-US" sz="2000" cap="all" dirty="0">
                <a:solidFill>
                  <a:schemeClr val="accent1"/>
                </a:solidFill>
              </a:rPr>
              <a:t>Training processes with potential poisoning Defenses inserted</a:t>
            </a:r>
          </a:p>
        </p:txBody>
      </p:sp>
      <p:sp>
        <p:nvSpPr>
          <p:cNvPr id="5" name="Title 1">
            <a:extLst>
              <a:ext uri="{FF2B5EF4-FFF2-40B4-BE49-F238E27FC236}">
                <a16:creationId xmlns:a16="http://schemas.microsoft.com/office/drawing/2014/main" id="{954A1BE6-7E53-4735-A63D-C762C4368427}"/>
              </a:ext>
            </a:extLst>
          </p:cNvPr>
          <p:cNvSpPr txBox="1">
            <a:spLocks noGrp="1"/>
          </p:cNvSpPr>
          <p:nvPr>
            <p:ph type="title"/>
          </p:nvPr>
        </p:nvSpPr>
        <p:spPr/>
        <p:txBody>
          <a:bodyPr>
            <a:normAutofit fontScale="90000"/>
          </a:bodyPr>
          <a:lstStyle/>
          <a:p>
            <a:pPr lvl="0"/>
            <a:r>
              <a:rPr lang="en-US" dirty="0"/>
              <a:t>Poisoning Defenses Mapped</a:t>
            </a:r>
          </a:p>
        </p:txBody>
      </p:sp>
      <p:sp>
        <p:nvSpPr>
          <p:cNvPr id="9" name="Slide Number Placeholder 8">
            <a:extLst>
              <a:ext uri="{FF2B5EF4-FFF2-40B4-BE49-F238E27FC236}">
                <a16:creationId xmlns:a16="http://schemas.microsoft.com/office/drawing/2014/main" id="{0EE099EE-8FAA-9D4C-899C-72A1157BE98E}"/>
              </a:ext>
            </a:extLst>
          </p:cNvPr>
          <p:cNvSpPr>
            <a:spLocks noGrp="1"/>
          </p:cNvSpPr>
          <p:nvPr>
            <p:ph type="sldNum" sz="quarter" idx="8"/>
          </p:nvPr>
        </p:nvSpPr>
        <p:spPr/>
        <p:txBody>
          <a:bodyPr/>
          <a:lstStyle/>
          <a:p>
            <a:pPr lvl="0"/>
            <a:fld id="{6DC82396-0D96-42A8-83EB-0F42D686BCD9}" type="slidenum">
              <a:rPr lang="en-US" smtClean="0"/>
              <a:t>16</a:t>
            </a:fld>
            <a:endParaRPr lang="en-US"/>
          </a:p>
        </p:txBody>
      </p:sp>
      <p:pic>
        <p:nvPicPr>
          <p:cNvPr id="162" name="Picture 7">
            <a:extLst>
              <a:ext uri="{FF2B5EF4-FFF2-40B4-BE49-F238E27FC236}">
                <a16:creationId xmlns:a16="http://schemas.microsoft.com/office/drawing/2014/main" id="{F5C38B59-540C-DF4E-B2C9-D12AD601D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693" y="3789698"/>
            <a:ext cx="568125" cy="5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162">
            <a:extLst>
              <a:ext uri="{FF2B5EF4-FFF2-40B4-BE49-F238E27FC236}">
                <a16:creationId xmlns:a16="http://schemas.microsoft.com/office/drawing/2014/main" id="{1E637948-722A-6D46-BC10-B063AA85270B}"/>
              </a:ext>
            </a:extLst>
          </p:cNvPr>
          <p:cNvPicPr>
            <a:picLocks noChangeAspect="1"/>
          </p:cNvPicPr>
          <p:nvPr/>
        </p:nvPicPr>
        <p:blipFill>
          <a:blip r:embed="rId4"/>
          <a:stretch>
            <a:fillRect/>
          </a:stretch>
        </p:blipFill>
        <p:spPr>
          <a:xfrm flipH="1">
            <a:off x="1397289" y="3853147"/>
            <a:ext cx="507332" cy="507332"/>
          </a:xfrm>
          <a:prstGeom prst="rect">
            <a:avLst/>
          </a:prstGeom>
        </p:spPr>
      </p:pic>
      <p:sp>
        <p:nvSpPr>
          <p:cNvPr id="165" name="TextBox 164">
            <a:extLst>
              <a:ext uri="{FF2B5EF4-FFF2-40B4-BE49-F238E27FC236}">
                <a16:creationId xmlns:a16="http://schemas.microsoft.com/office/drawing/2014/main" id="{948D4349-B914-644D-B9F2-103E2F2D1934}"/>
              </a:ext>
            </a:extLst>
          </p:cNvPr>
          <p:cNvSpPr txBox="1"/>
          <p:nvPr/>
        </p:nvSpPr>
        <p:spPr>
          <a:xfrm>
            <a:off x="1221072" y="4395826"/>
            <a:ext cx="896082" cy="307777"/>
          </a:xfrm>
          <a:prstGeom prst="rect">
            <a:avLst/>
          </a:prstGeom>
          <a:noFill/>
        </p:spPr>
        <p:txBody>
          <a:bodyPr wrap="square" rtlCol="0">
            <a:spAutoFit/>
          </a:bodyPr>
          <a:lstStyle/>
          <a:p>
            <a:r>
              <a:rPr lang="en-US" sz="1400" dirty="0"/>
              <a:t>Dataset</a:t>
            </a:r>
          </a:p>
        </p:txBody>
      </p:sp>
      <p:cxnSp>
        <p:nvCxnSpPr>
          <p:cNvPr id="168" name="Straight Arrow Connector 167">
            <a:extLst>
              <a:ext uri="{FF2B5EF4-FFF2-40B4-BE49-F238E27FC236}">
                <a16:creationId xmlns:a16="http://schemas.microsoft.com/office/drawing/2014/main" id="{42793800-1BC3-5148-921C-B047033D71E9}"/>
              </a:ext>
            </a:extLst>
          </p:cNvPr>
          <p:cNvCxnSpPr>
            <a:cxnSpLocks/>
          </p:cNvCxnSpPr>
          <p:nvPr/>
        </p:nvCxnSpPr>
        <p:spPr>
          <a:xfrm>
            <a:off x="1871467" y="4112504"/>
            <a:ext cx="3293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E6AEBAE-4B95-D04E-B30D-9118A4A54BE8}"/>
              </a:ext>
            </a:extLst>
          </p:cNvPr>
          <p:cNvCxnSpPr>
            <a:cxnSpLocks/>
          </p:cNvCxnSpPr>
          <p:nvPr/>
        </p:nvCxnSpPr>
        <p:spPr>
          <a:xfrm flipV="1">
            <a:off x="2851440" y="4112504"/>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AB62F35F-F167-6745-9422-6D8C4421A29D}"/>
              </a:ext>
            </a:extLst>
          </p:cNvPr>
          <p:cNvSpPr txBox="1"/>
          <p:nvPr/>
        </p:nvSpPr>
        <p:spPr>
          <a:xfrm>
            <a:off x="1748055" y="3233296"/>
            <a:ext cx="1711115" cy="523220"/>
          </a:xfrm>
          <a:prstGeom prst="rect">
            <a:avLst/>
          </a:prstGeom>
          <a:noFill/>
        </p:spPr>
        <p:txBody>
          <a:bodyPr wrap="square" rtlCol="0">
            <a:spAutoFit/>
          </a:bodyPr>
          <a:lstStyle/>
          <a:p>
            <a:pPr algn="ctr"/>
            <a:r>
              <a:rPr lang="en-US" sz="1400" dirty="0"/>
              <a:t>Feature Engineering</a:t>
            </a:r>
          </a:p>
        </p:txBody>
      </p:sp>
      <p:pic>
        <p:nvPicPr>
          <p:cNvPr id="186" name="Picture 22">
            <a:extLst>
              <a:ext uri="{FF2B5EF4-FFF2-40B4-BE49-F238E27FC236}">
                <a16:creationId xmlns:a16="http://schemas.microsoft.com/office/drawing/2014/main" id="{C240E5C1-734E-974A-9F37-E8F51171910E}"/>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15135" y="5047364"/>
            <a:ext cx="513393" cy="5133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56">
            <a:extLst>
              <a:ext uri="{FF2B5EF4-FFF2-40B4-BE49-F238E27FC236}">
                <a16:creationId xmlns:a16="http://schemas.microsoft.com/office/drawing/2014/main" id="{748CF827-0A13-5F4E-B6B8-4D598F7FE3FC}"/>
              </a:ext>
            </a:extLst>
          </p:cNvPr>
          <p:cNvPicPr>
            <a:picLocks noChangeAspect="1"/>
          </p:cNvPicPr>
          <p:nvPr/>
        </p:nvPicPr>
        <p:blipFill>
          <a:blip r:embed="rId6">
            <a:duotone>
              <a:schemeClr val="accent6">
                <a:shade val="45000"/>
                <a:satMod val="135000"/>
              </a:schemeClr>
              <a:prstClr val="white"/>
            </a:duotone>
          </a:blip>
          <a:stretch>
            <a:fillRect/>
          </a:stretch>
        </p:blipFill>
        <p:spPr>
          <a:xfrm>
            <a:off x="3660666" y="3810894"/>
            <a:ext cx="509807" cy="600686"/>
          </a:xfrm>
          <a:prstGeom prst="rect">
            <a:avLst/>
          </a:prstGeom>
          <a:ln>
            <a:noFill/>
          </a:ln>
        </p:spPr>
      </p:pic>
      <p:sp>
        <p:nvSpPr>
          <p:cNvPr id="262" name="TextBox 261">
            <a:extLst>
              <a:ext uri="{FF2B5EF4-FFF2-40B4-BE49-F238E27FC236}">
                <a16:creationId xmlns:a16="http://schemas.microsoft.com/office/drawing/2014/main" id="{7B988E04-3B20-084A-8546-38DE8C8A488F}"/>
              </a:ext>
            </a:extLst>
          </p:cNvPr>
          <p:cNvSpPr txBox="1"/>
          <p:nvPr/>
        </p:nvSpPr>
        <p:spPr>
          <a:xfrm>
            <a:off x="3274160" y="4434992"/>
            <a:ext cx="1249301" cy="523220"/>
          </a:xfrm>
          <a:prstGeom prst="rect">
            <a:avLst/>
          </a:prstGeom>
          <a:noFill/>
        </p:spPr>
        <p:txBody>
          <a:bodyPr wrap="square" rtlCol="0">
            <a:spAutoFit/>
          </a:bodyPr>
          <a:lstStyle/>
          <a:p>
            <a:pPr algn="ctr"/>
            <a:r>
              <a:rPr lang="en-US" sz="1400" dirty="0"/>
              <a:t>Test Model Creation</a:t>
            </a:r>
          </a:p>
        </p:txBody>
      </p:sp>
      <p:cxnSp>
        <p:nvCxnSpPr>
          <p:cNvPr id="286" name="Connector: Elbow 223">
            <a:extLst>
              <a:ext uri="{FF2B5EF4-FFF2-40B4-BE49-F238E27FC236}">
                <a16:creationId xmlns:a16="http://schemas.microsoft.com/office/drawing/2014/main" id="{3F09523F-2A2D-7A4E-8871-DE2A0F3AA76B}"/>
              </a:ext>
            </a:extLst>
          </p:cNvPr>
          <p:cNvCxnSpPr>
            <a:cxnSpLocks/>
          </p:cNvCxnSpPr>
          <p:nvPr/>
        </p:nvCxnSpPr>
        <p:spPr>
          <a:xfrm rot="16200000" flipV="1">
            <a:off x="2676078" y="4512406"/>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87" name="Connector: Elbow 223">
            <a:extLst>
              <a:ext uri="{FF2B5EF4-FFF2-40B4-BE49-F238E27FC236}">
                <a16:creationId xmlns:a16="http://schemas.microsoft.com/office/drawing/2014/main" id="{18CA9D44-976C-C849-904E-E16D4BD00295}"/>
              </a:ext>
            </a:extLst>
          </p:cNvPr>
          <p:cNvCxnSpPr>
            <a:cxnSpLocks/>
          </p:cNvCxnSpPr>
          <p:nvPr/>
        </p:nvCxnSpPr>
        <p:spPr>
          <a:xfrm rot="5400000" flipH="1" flipV="1">
            <a:off x="2809396" y="4514186"/>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8" name="TextBox 287">
            <a:extLst>
              <a:ext uri="{FF2B5EF4-FFF2-40B4-BE49-F238E27FC236}">
                <a16:creationId xmlns:a16="http://schemas.microsoft.com/office/drawing/2014/main" id="{C415AFD0-B56D-0541-9FEE-960FFEF9BD66}"/>
              </a:ext>
            </a:extLst>
          </p:cNvPr>
          <p:cNvSpPr txBox="1"/>
          <p:nvPr/>
        </p:nvSpPr>
        <p:spPr>
          <a:xfrm>
            <a:off x="2625006" y="5715612"/>
            <a:ext cx="1093649" cy="523220"/>
          </a:xfrm>
          <a:prstGeom prst="rect">
            <a:avLst/>
          </a:prstGeom>
          <a:noFill/>
        </p:spPr>
        <p:txBody>
          <a:bodyPr wrap="square" rtlCol="0">
            <a:spAutoFit/>
          </a:bodyPr>
          <a:lstStyle/>
          <a:p>
            <a:pPr algn="ctr"/>
            <a:r>
              <a:rPr lang="en-US" sz="1400" dirty="0"/>
              <a:t>Outlier Removal</a:t>
            </a:r>
          </a:p>
        </p:txBody>
      </p:sp>
      <p:cxnSp>
        <p:nvCxnSpPr>
          <p:cNvPr id="289" name="Straight Arrow Connector 288">
            <a:extLst>
              <a:ext uri="{FF2B5EF4-FFF2-40B4-BE49-F238E27FC236}">
                <a16:creationId xmlns:a16="http://schemas.microsoft.com/office/drawing/2014/main" id="{6E4D6DED-B6D3-6C42-9A50-111A00F7B770}"/>
              </a:ext>
            </a:extLst>
          </p:cNvPr>
          <p:cNvCxnSpPr>
            <a:cxnSpLocks/>
          </p:cNvCxnSpPr>
          <p:nvPr/>
        </p:nvCxnSpPr>
        <p:spPr>
          <a:xfrm flipV="1">
            <a:off x="5035216" y="2546722"/>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23">
            <a:extLst>
              <a:ext uri="{FF2B5EF4-FFF2-40B4-BE49-F238E27FC236}">
                <a16:creationId xmlns:a16="http://schemas.microsoft.com/office/drawing/2014/main" id="{1C78C7F3-1C00-7D4C-8440-3C86BA46ACAD}"/>
              </a:ext>
            </a:extLst>
          </p:cNvPr>
          <p:cNvCxnSpPr>
            <a:cxnSpLocks/>
          </p:cNvCxnSpPr>
          <p:nvPr/>
        </p:nvCxnSpPr>
        <p:spPr>
          <a:xfrm rot="16200000" flipV="1">
            <a:off x="4859854" y="2946624"/>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91" name="Connector: Elbow 223">
            <a:extLst>
              <a:ext uri="{FF2B5EF4-FFF2-40B4-BE49-F238E27FC236}">
                <a16:creationId xmlns:a16="http://schemas.microsoft.com/office/drawing/2014/main" id="{03A5303D-5382-1C46-A746-D598E1EBBA3B}"/>
              </a:ext>
            </a:extLst>
          </p:cNvPr>
          <p:cNvCxnSpPr>
            <a:cxnSpLocks/>
          </p:cNvCxnSpPr>
          <p:nvPr/>
        </p:nvCxnSpPr>
        <p:spPr>
          <a:xfrm rot="5400000" flipH="1" flipV="1">
            <a:off x="4993172" y="2948404"/>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3" name="TextBox 292">
            <a:extLst>
              <a:ext uri="{FF2B5EF4-FFF2-40B4-BE49-F238E27FC236}">
                <a16:creationId xmlns:a16="http://schemas.microsoft.com/office/drawing/2014/main" id="{6577B3E1-BF9E-F84F-8ABF-7ABE93A98F28}"/>
              </a:ext>
            </a:extLst>
          </p:cNvPr>
          <p:cNvSpPr txBox="1"/>
          <p:nvPr/>
        </p:nvSpPr>
        <p:spPr>
          <a:xfrm>
            <a:off x="4821673" y="4176645"/>
            <a:ext cx="1093649" cy="738664"/>
          </a:xfrm>
          <a:prstGeom prst="rect">
            <a:avLst/>
          </a:prstGeom>
          <a:noFill/>
        </p:spPr>
        <p:txBody>
          <a:bodyPr wrap="square" rtlCol="0">
            <a:spAutoFit/>
          </a:bodyPr>
          <a:lstStyle/>
          <a:p>
            <a:r>
              <a:rPr lang="en-US" sz="1400" dirty="0"/>
              <a:t>Activation Feature Analysis</a:t>
            </a:r>
          </a:p>
        </p:txBody>
      </p:sp>
      <p:sp>
        <p:nvSpPr>
          <p:cNvPr id="19" name="Diamond 18">
            <a:extLst>
              <a:ext uri="{FF2B5EF4-FFF2-40B4-BE49-F238E27FC236}">
                <a16:creationId xmlns:a16="http://schemas.microsoft.com/office/drawing/2014/main" id="{23471796-3908-7F47-981B-96FA28EE170F}"/>
              </a:ext>
            </a:extLst>
          </p:cNvPr>
          <p:cNvSpPr/>
          <p:nvPr/>
        </p:nvSpPr>
        <p:spPr>
          <a:xfrm>
            <a:off x="3025457" y="4081139"/>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4" name="Diamond 293">
            <a:extLst>
              <a:ext uri="{FF2B5EF4-FFF2-40B4-BE49-F238E27FC236}">
                <a16:creationId xmlns:a16="http://schemas.microsoft.com/office/drawing/2014/main" id="{941BD04D-22D8-1240-98C7-B736A036BFCE}"/>
              </a:ext>
            </a:extLst>
          </p:cNvPr>
          <p:cNvSpPr/>
          <p:nvPr/>
        </p:nvSpPr>
        <p:spPr>
          <a:xfrm>
            <a:off x="5213181" y="2515298"/>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96" name="Straight Arrow Connector 295">
            <a:extLst>
              <a:ext uri="{FF2B5EF4-FFF2-40B4-BE49-F238E27FC236}">
                <a16:creationId xmlns:a16="http://schemas.microsoft.com/office/drawing/2014/main" id="{6BA6EC91-3E9F-2447-931D-C6E7B446B631}"/>
              </a:ext>
            </a:extLst>
          </p:cNvPr>
          <p:cNvCxnSpPr>
            <a:cxnSpLocks/>
          </p:cNvCxnSpPr>
          <p:nvPr/>
        </p:nvCxnSpPr>
        <p:spPr>
          <a:xfrm flipV="1">
            <a:off x="6364191" y="2557901"/>
            <a:ext cx="704541" cy="4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23">
            <a:extLst>
              <a:ext uri="{FF2B5EF4-FFF2-40B4-BE49-F238E27FC236}">
                <a16:creationId xmlns:a16="http://schemas.microsoft.com/office/drawing/2014/main" id="{349B1ABD-5244-7947-8FCC-588664630EDA}"/>
              </a:ext>
            </a:extLst>
          </p:cNvPr>
          <p:cNvCxnSpPr>
            <a:cxnSpLocks/>
          </p:cNvCxnSpPr>
          <p:nvPr/>
        </p:nvCxnSpPr>
        <p:spPr>
          <a:xfrm rot="16200000" flipV="1">
            <a:off x="6188829" y="2957803"/>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298" name="Connector: Elbow 223">
            <a:extLst>
              <a:ext uri="{FF2B5EF4-FFF2-40B4-BE49-F238E27FC236}">
                <a16:creationId xmlns:a16="http://schemas.microsoft.com/office/drawing/2014/main" id="{D22E9BC8-7F0A-E94D-BA62-3EDFB740F064}"/>
              </a:ext>
            </a:extLst>
          </p:cNvPr>
          <p:cNvCxnSpPr>
            <a:cxnSpLocks/>
          </p:cNvCxnSpPr>
          <p:nvPr/>
        </p:nvCxnSpPr>
        <p:spPr>
          <a:xfrm rot="5400000" flipH="1" flipV="1">
            <a:off x="6322147" y="2959583"/>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9" name="Diamond 298">
            <a:extLst>
              <a:ext uri="{FF2B5EF4-FFF2-40B4-BE49-F238E27FC236}">
                <a16:creationId xmlns:a16="http://schemas.microsoft.com/office/drawing/2014/main" id="{0B46EC83-7C43-524F-B91C-306CE145811D}"/>
              </a:ext>
            </a:extLst>
          </p:cNvPr>
          <p:cNvSpPr/>
          <p:nvPr/>
        </p:nvSpPr>
        <p:spPr>
          <a:xfrm>
            <a:off x="6542156" y="2526477"/>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3" name="TextBox 302">
            <a:extLst>
              <a:ext uri="{FF2B5EF4-FFF2-40B4-BE49-F238E27FC236}">
                <a16:creationId xmlns:a16="http://schemas.microsoft.com/office/drawing/2014/main" id="{F130EAF7-AC88-E74D-AFFA-2C5E7B88ECF6}"/>
              </a:ext>
            </a:extLst>
          </p:cNvPr>
          <p:cNvSpPr txBox="1"/>
          <p:nvPr/>
        </p:nvSpPr>
        <p:spPr>
          <a:xfrm>
            <a:off x="6062043" y="4188222"/>
            <a:ext cx="1185248" cy="523220"/>
          </a:xfrm>
          <a:prstGeom prst="rect">
            <a:avLst/>
          </a:prstGeom>
          <a:noFill/>
        </p:spPr>
        <p:txBody>
          <a:bodyPr wrap="square" rtlCol="0">
            <a:spAutoFit/>
          </a:bodyPr>
          <a:lstStyle/>
          <a:p>
            <a:pPr algn="ctr"/>
            <a:r>
              <a:rPr lang="en-US" sz="1400" dirty="0"/>
              <a:t>Neural-Cleanse</a:t>
            </a:r>
          </a:p>
        </p:txBody>
      </p:sp>
      <p:cxnSp>
        <p:nvCxnSpPr>
          <p:cNvPr id="59" name="Connector: Elbow 257">
            <a:extLst>
              <a:ext uri="{FF2B5EF4-FFF2-40B4-BE49-F238E27FC236}">
                <a16:creationId xmlns:a16="http://schemas.microsoft.com/office/drawing/2014/main" id="{D5A40A57-58E0-5347-BA5C-3D0C05F75E8C}"/>
              </a:ext>
            </a:extLst>
          </p:cNvPr>
          <p:cNvCxnSpPr>
            <a:cxnSpLocks/>
            <a:stCxn id="163" idx="0"/>
            <a:endCxn id="69" idx="1"/>
          </p:cNvCxnSpPr>
          <p:nvPr/>
        </p:nvCxnSpPr>
        <p:spPr>
          <a:xfrm rot="5400000" flipH="1" flipV="1">
            <a:off x="2336641" y="1873425"/>
            <a:ext cx="1294036" cy="26654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69" name="Picture 68">
            <a:extLst>
              <a:ext uri="{FF2B5EF4-FFF2-40B4-BE49-F238E27FC236}">
                <a16:creationId xmlns:a16="http://schemas.microsoft.com/office/drawing/2014/main" id="{9F40ADFF-7B0F-5C4E-AA30-E2479BEB1B38}"/>
              </a:ext>
            </a:extLst>
          </p:cNvPr>
          <p:cNvPicPr>
            <a:picLocks noChangeAspect="1"/>
          </p:cNvPicPr>
          <p:nvPr/>
        </p:nvPicPr>
        <p:blipFill>
          <a:blip r:embed="rId7">
            <a:biLevel thresh="75000"/>
          </a:blip>
          <a:stretch>
            <a:fillRect/>
          </a:stretch>
        </p:blipFill>
        <p:spPr>
          <a:xfrm>
            <a:off x="4316364" y="2236268"/>
            <a:ext cx="766309" cy="645686"/>
          </a:xfrm>
          <a:prstGeom prst="rect">
            <a:avLst/>
          </a:prstGeom>
        </p:spPr>
      </p:pic>
      <p:sp>
        <p:nvSpPr>
          <p:cNvPr id="72" name="TextBox 71">
            <a:extLst>
              <a:ext uri="{FF2B5EF4-FFF2-40B4-BE49-F238E27FC236}">
                <a16:creationId xmlns:a16="http://schemas.microsoft.com/office/drawing/2014/main" id="{6CF34707-60A4-2B44-A85D-EB61AF8A4457}"/>
              </a:ext>
            </a:extLst>
          </p:cNvPr>
          <p:cNvSpPr txBox="1"/>
          <p:nvPr/>
        </p:nvSpPr>
        <p:spPr>
          <a:xfrm>
            <a:off x="4074867" y="1628234"/>
            <a:ext cx="1249301" cy="523220"/>
          </a:xfrm>
          <a:prstGeom prst="rect">
            <a:avLst/>
          </a:prstGeom>
          <a:noFill/>
        </p:spPr>
        <p:txBody>
          <a:bodyPr wrap="square" rtlCol="0">
            <a:spAutoFit/>
          </a:bodyPr>
          <a:lstStyle/>
          <a:p>
            <a:pPr algn="ctr"/>
            <a:r>
              <a:rPr lang="en-US" sz="1400" dirty="0"/>
              <a:t>Dataset validation</a:t>
            </a:r>
          </a:p>
        </p:txBody>
      </p:sp>
      <p:cxnSp>
        <p:nvCxnSpPr>
          <p:cNvPr id="74" name="Connector: Elbow 257">
            <a:extLst>
              <a:ext uri="{FF2B5EF4-FFF2-40B4-BE49-F238E27FC236}">
                <a16:creationId xmlns:a16="http://schemas.microsoft.com/office/drawing/2014/main" id="{155176A1-8484-BD4F-A373-99A6CD228C44}"/>
              </a:ext>
            </a:extLst>
          </p:cNvPr>
          <p:cNvCxnSpPr>
            <a:cxnSpLocks/>
            <a:stCxn id="257" idx="0"/>
            <a:endCxn id="69" idx="1"/>
          </p:cNvCxnSpPr>
          <p:nvPr/>
        </p:nvCxnSpPr>
        <p:spPr>
          <a:xfrm rot="5400000" flipH="1" flipV="1">
            <a:off x="3490076" y="2984606"/>
            <a:ext cx="1251783" cy="4007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77" name="Picture 22">
            <a:extLst>
              <a:ext uri="{FF2B5EF4-FFF2-40B4-BE49-F238E27FC236}">
                <a16:creationId xmlns:a16="http://schemas.microsoft.com/office/drawing/2014/main" id="{F11B1651-3536-8F4B-9BA0-AE05279E3ED5}"/>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9206" y="3545814"/>
            <a:ext cx="513393" cy="5133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77">
            <a:extLst>
              <a:ext uri="{FF2B5EF4-FFF2-40B4-BE49-F238E27FC236}">
                <a16:creationId xmlns:a16="http://schemas.microsoft.com/office/drawing/2014/main" id="{84D08BF6-535F-9445-9381-A7851A9D9E1A}"/>
              </a:ext>
            </a:extLst>
          </p:cNvPr>
          <p:cNvPicPr>
            <a:picLocks noChangeAspect="1"/>
          </p:cNvPicPr>
          <p:nvPr/>
        </p:nvPicPr>
        <p:blipFill>
          <a:blip r:embed="rId4"/>
          <a:stretch>
            <a:fillRect/>
          </a:stretch>
        </p:blipFill>
        <p:spPr>
          <a:xfrm flipH="1">
            <a:off x="5814579" y="2291535"/>
            <a:ext cx="507332" cy="507332"/>
          </a:xfrm>
          <a:prstGeom prst="rect">
            <a:avLst/>
          </a:prstGeom>
        </p:spPr>
      </p:pic>
      <p:sp>
        <p:nvSpPr>
          <p:cNvPr id="80" name="TextBox 79">
            <a:extLst>
              <a:ext uri="{FF2B5EF4-FFF2-40B4-BE49-F238E27FC236}">
                <a16:creationId xmlns:a16="http://schemas.microsoft.com/office/drawing/2014/main" id="{195FE728-5699-7041-A827-680051850250}"/>
              </a:ext>
            </a:extLst>
          </p:cNvPr>
          <p:cNvSpPr txBox="1"/>
          <p:nvPr/>
        </p:nvSpPr>
        <p:spPr>
          <a:xfrm>
            <a:off x="5586869" y="1603128"/>
            <a:ext cx="896082" cy="523220"/>
          </a:xfrm>
          <a:prstGeom prst="rect">
            <a:avLst/>
          </a:prstGeom>
          <a:noFill/>
        </p:spPr>
        <p:txBody>
          <a:bodyPr wrap="square" rtlCol="0">
            <a:spAutoFit/>
          </a:bodyPr>
          <a:lstStyle/>
          <a:p>
            <a:r>
              <a:rPr lang="en-US" sz="1400" dirty="0" err="1"/>
              <a:t>CleanerDataset</a:t>
            </a:r>
            <a:endParaRPr lang="en-US" sz="1400" dirty="0"/>
          </a:p>
        </p:txBody>
      </p:sp>
      <p:pic>
        <p:nvPicPr>
          <p:cNvPr id="81" name="Picture 80">
            <a:extLst>
              <a:ext uri="{FF2B5EF4-FFF2-40B4-BE49-F238E27FC236}">
                <a16:creationId xmlns:a16="http://schemas.microsoft.com/office/drawing/2014/main" id="{7A726D0E-E4C0-7B49-8B64-2CA276FE621F}"/>
              </a:ext>
            </a:extLst>
          </p:cNvPr>
          <p:cNvPicPr>
            <a:picLocks noChangeAspect="1"/>
          </p:cNvPicPr>
          <p:nvPr/>
        </p:nvPicPr>
        <p:blipFill>
          <a:blip r:embed="rId4"/>
          <a:stretch>
            <a:fillRect/>
          </a:stretch>
        </p:blipFill>
        <p:spPr>
          <a:xfrm flipH="1">
            <a:off x="7130204" y="2277982"/>
            <a:ext cx="507332" cy="507332"/>
          </a:xfrm>
          <a:prstGeom prst="rect">
            <a:avLst/>
          </a:prstGeom>
        </p:spPr>
      </p:pic>
      <p:pic>
        <p:nvPicPr>
          <p:cNvPr id="82" name="Picture 22">
            <a:extLst>
              <a:ext uri="{FF2B5EF4-FFF2-40B4-BE49-F238E27FC236}">
                <a16:creationId xmlns:a16="http://schemas.microsoft.com/office/drawing/2014/main" id="{40E20DED-9C79-924B-B4D0-C1A32664B093}"/>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18869" y="3557592"/>
            <a:ext cx="513393" cy="5133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Box 82">
            <a:extLst>
              <a:ext uri="{FF2B5EF4-FFF2-40B4-BE49-F238E27FC236}">
                <a16:creationId xmlns:a16="http://schemas.microsoft.com/office/drawing/2014/main" id="{B4060909-7F36-0249-B335-D1A6399B4670}"/>
              </a:ext>
            </a:extLst>
          </p:cNvPr>
          <p:cNvSpPr txBox="1"/>
          <p:nvPr/>
        </p:nvSpPr>
        <p:spPr>
          <a:xfrm>
            <a:off x="6950331" y="1603128"/>
            <a:ext cx="896082" cy="523220"/>
          </a:xfrm>
          <a:prstGeom prst="rect">
            <a:avLst/>
          </a:prstGeom>
          <a:noFill/>
        </p:spPr>
        <p:txBody>
          <a:bodyPr wrap="square" rtlCol="0">
            <a:spAutoFit/>
          </a:bodyPr>
          <a:lstStyle/>
          <a:p>
            <a:r>
              <a:rPr lang="en-US" sz="1400" dirty="0" err="1"/>
              <a:t>CleanerDataset</a:t>
            </a:r>
            <a:endParaRPr lang="en-US" sz="1400" dirty="0"/>
          </a:p>
        </p:txBody>
      </p:sp>
      <p:sp>
        <p:nvSpPr>
          <p:cNvPr id="85" name="Rectangle 84">
            <a:extLst>
              <a:ext uri="{FF2B5EF4-FFF2-40B4-BE49-F238E27FC236}">
                <a16:creationId xmlns:a16="http://schemas.microsoft.com/office/drawing/2014/main" id="{65272392-10C6-2149-9544-8234D9FEBC57}"/>
              </a:ext>
            </a:extLst>
          </p:cNvPr>
          <p:cNvSpPr/>
          <p:nvPr/>
        </p:nvSpPr>
        <p:spPr>
          <a:xfrm>
            <a:off x="7441875" y="3397382"/>
            <a:ext cx="1114902" cy="1581680"/>
          </a:xfrm>
          <a:prstGeom prst="rect">
            <a:avLst/>
          </a:prstGeom>
          <a:solidFill>
            <a:schemeClr val="accent4">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63A28076-270E-BF44-A4DE-1A8C73AE0131}"/>
              </a:ext>
            </a:extLst>
          </p:cNvPr>
          <p:cNvCxnSpPr>
            <a:cxnSpLocks/>
          </p:cNvCxnSpPr>
          <p:nvPr/>
        </p:nvCxnSpPr>
        <p:spPr>
          <a:xfrm>
            <a:off x="7709727" y="2549580"/>
            <a:ext cx="1446973" cy="8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223">
            <a:extLst>
              <a:ext uri="{FF2B5EF4-FFF2-40B4-BE49-F238E27FC236}">
                <a16:creationId xmlns:a16="http://schemas.microsoft.com/office/drawing/2014/main" id="{0CDA7DB7-756B-1440-9CA1-4864ECDA14AF}"/>
              </a:ext>
            </a:extLst>
          </p:cNvPr>
          <p:cNvCxnSpPr>
            <a:cxnSpLocks/>
          </p:cNvCxnSpPr>
          <p:nvPr/>
        </p:nvCxnSpPr>
        <p:spPr>
          <a:xfrm rot="16200000" flipV="1">
            <a:off x="7534365" y="2944964"/>
            <a:ext cx="851582" cy="53254"/>
          </a:xfrm>
          <a:prstGeom prst="bentConnector3">
            <a:avLst>
              <a:gd name="adj1" fmla="val 50000"/>
            </a:avLst>
          </a:prstGeom>
          <a:ln>
            <a:headEnd type="triangle"/>
          </a:ln>
        </p:spPr>
        <p:style>
          <a:lnRef idx="1">
            <a:schemeClr val="dk1"/>
          </a:lnRef>
          <a:fillRef idx="0">
            <a:schemeClr val="dk1"/>
          </a:fillRef>
          <a:effectRef idx="0">
            <a:schemeClr val="dk1"/>
          </a:effectRef>
          <a:fontRef idx="minor">
            <a:schemeClr val="tx1"/>
          </a:fontRef>
        </p:style>
      </p:cxnSp>
      <p:cxnSp>
        <p:nvCxnSpPr>
          <p:cNvPr id="88" name="Connector: Elbow 223">
            <a:extLst>
              <a:ext uri="{FF2B5EF4-FFF2-40B4-BE49-F238E27FC236}">
                <a16:creationId xmlns:a16="http://schemas.microsoft.com/office/drawing/2014/main" id="{5B7048FF-230A-744A-AF3F-D2AB56FDCEE7}"/>
              </a:ext>
            </a:extLst>
          </p:cNvPr>
          <p:cNvCxnSpPr>
            <a:cxnSpLocks/>
          </p:cNvCxnSpPr>
          <p:nvPr/>
        </p:nvCxnSpPr>
        <p:spPr>
          <a:xfrm rot="5400000" flipH="1" flipV="1">
            <a:off x="7667683" y="2946744"/>
            <a:ext cx="851281" cy="499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9" name="Diamond 88">
            <a:extLst>
              <a:ext uri="{FF2B5EF4-FFF2-40B4-BE49-F238E27FC236}">
                <a16:creationId xmlns:a16="http://schemas.microsoft.com/office/drawing/2014/main" id="{C38992B0-7CFE-AB41-A15F-40BF6F07A206}"/>
              </a:ext>
            </a:extLst>
          </p:cNvPr>
          <p:cNvSpPr/>
          <p:nvPr/>
        </p:nvSpPr>
        <p:spPr>
          <a:xfrm>
            <a:off x="7887692" y="2513638"/>
            <a:ext cx="103039" cy="831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TextBox 89">
            <a:extLst>
              <a:ext uri="{FF2B5EF4-FFF2-40B4-BE49-F238E27FC236}">
                <a16:creationId xmlns:a16="http://schemas.microsoft.com/office/drawing/2014/main" id="{241D07AB-EF4B-C245-97ED-18F03B6C92C9}"/>
              </a:ext>
            </a:extLst>
          </p:cNvPr>
          <p:cNvSpPr txBox="1"/>
          <p:nvPr/>
        </p:nvSpPr>
        <p:spPr>
          <a:xfrm>
            <a:off x="7407579" y="4175383"/>
            <a:ext cx="1185248" cy="523220"/>
          </a:xfrm>
          <a:prstGeom prst="rect">
            <a:avLst/>
          </a:prstGeom>
          <a:noFill/>
        </p:spPr>
        <p:txBody>
          <a:bodyPr wrap="square" rtlCol="0">
            <a:spAutoFit/>
          </a:bodyPr>
          <a:lstStyle/>
          <a:p>
            <a:pPr algn="ctr"/>
            <a:r>
              <a:rPr lang="en-US" sz="1400" dirty="0"/>
              <a:t>Adversarial Training</a:t>
            </a:r>
          </a:p>
        </p:txBody>
      </p:sp>
      <p:pic>
        <p:nvPicPr>
          <p:cNvPr id="92" name="Picture 91">
            <a:extLst>
              <a:ext uri="{FF2B5EF4-FFF2-40B4-BE49-F238E27FC236}">
                <a16:creationId xmlns:a16="http://schemas.microsoft.com/office/drawing/2014/main" id="{5DF435A7-A69C-4D42-B067-CE9B54D39D25}"/>
              </a:ext>
            </a:extLst>
          </p:cNvPr>
          <p:cNvPicPr>
            <a:picLocks noChangeAspect="1"/>
          </p:cNvPicPr>
          <p:nvPr/>
        </p:nvPicPr>
        <p:blipFill>
          <a:blip r:embed="rId8">
            <a:duotone>
              <a:schemeClr val="accent6">
                <a:shade val="45000"/>
                <a:satMod val="135000"/>
              </a:schemeClr>
              <a:prstClr val="white"/>
            </a:duotone>
          </a:blip>
          <a:stretch>
            <a:fillRect/>
          </a:stretch>
        </p:blipFill>
        <p:spPr>
          <a:xfrm>
            <a:off x="7628407" y="3502465"/>
            <a:ext cx="539216" cy="539216"/>
          </a:xfrm>
          <a:prstGeom prst="rect">
            <a:avLst/>
          </a:prstGeom>
          <a:ln>
            <a:noFill/>
          </a:ln>
        </p:spPr>
      </p:pic>
      <p:pic>
        <p:nvPicPr>
          <p:cNvPr id="93" name="Picture 92">
            <a:extLst>
              <a:ext uri="{FF2B5EF4-FFF2-40B4-BE49-F238E27FC236}">
                <a16:creationId xmlns:a16="http://schemas.microsoft.com/office/drawing/2014/main" id="{4DD9980B-FFC3-1D42-958F-9EC720F2F34A}"/>
              </a:ext>
            </a:extLst>
          </p:cNvPr>
          <p:cNvPicPr>
            <a:picLocks noChangeAspect="1"/>
          </p:cNvPicPr>
          <p:nvPr/>
        </p:nvPicPr>
        <p:blipFill>
          <a:blip r:embed="rId8">
            <a:duotone>
              <a:schemeClr val="accent6">
                <a:shade val="45000"/>
                <a:satMod val="135000"/>
              </a:schemeClr>
              <a:prstClr val="white"/>
            </a:duotone>
          </a:blip>
          <a:stretch>
            <a:fillRect/>
          </a:stretch>
        </p:blipFill>
        <p:spPr>
          <a:xfrm>
            <a:off x="7817703" y="3654053"/>
            <a:ext cx="539216" cy="539216"/>
          </a:xfrm>
          <a:prstGeom prst="rect">
            <a:avLst/>
          </a:prstGeom>
          <a:ln>
            <a:noFill/>
          </a:ln>
        </p:spPr>
      </p:pic>
      <p:pic>
        <p:nvPicPr>
          <p:cNvPr id="94" name="Picture 93">
            <a:extLst>
              <a:ext uri="{FF2B5EF4-FFF2-40B4-BE49-F238E27FC236}">
                <a16:creationId xmlns:a16="http://schemas.microsoft.com/office/drawing/2014/main" id="{1DEDC5D9-3AF7-684A-B53F-3E8CDDEF575A}"/>
              </a:ext>
            </a:extLst>
          </p:cNvPr>
          <p:cNvPicPr>
            <a:picLocks noChangeAspect="1"/>
          </p:cNvPicPr>
          <p:nvPr/>
        </p:nvPicPr>
        <p:blipFill>
          <a:blip r:embed="rId6">
            <a:duotone>
              <a:schemeClr val="accent6">
                <a:shade val="45000"/>
                <a:satMod val="135000"/>
              </a:schemeClr>
              <a:prstClr val="white"/>
            </a:duotone>
          </a:blip>
          <a:stretch>
            <a:fillRect/>
          </a:stretch>
        </p:blipFill>
        <p:spPr>
          <a:xfrm>
            <a:off x="9902268" y="2259816"/>
            <a:ext cx="509807" cy="600686"/>
          </a:xfrm>
          <a:prstGeom prst="rect">
            <a:avLst/>
          </a:prstGeom>
          <a:ln>
            <a:noFill/>
          </a:ln>
        </p:spPr>
      </p:pic>
      <p:pic>
        <p:nvPicPr>
          <p:cNvPr id="95" name="Picture 94">
            <a:extLst>
              <a:ext uri="{FF2B5EF4-FFF2-40B4-BE49-F238E27FC236}">
                <a16:creationId xmlns:a16="http://schemas.microsoft.com/office/drawing/2014/main" id="{A2B1AC26-4BA5-AA4D-BC52-7F9A55905E29}"/>
              </a:ext>
            </a:extLst>
          </p:cNvPr>
          <p:cNvPicPr>
            <a:picLocks noChangeAspect="1"/>
          </p:cNvPicPr>
          <p:nvPr/>
        </p:nvPicPr>
        <p:blipFill>
          <a:blip r:embed="rId4"/>
          <a:stretch>
            <a:fillRect/>
          </a:stretch>
        </p:blipFill>
        <p:spPr>
          <a:xfrm flipH="1">
            <a:off x="9275818" y="2306493"/>
            <a:ext cx="507332" cy="507332"/>
          </a:xfrm>
          <a:prstGeom prst="rect">
            <a:avLst/>
          </a:prstGeom>
        </p:spPr>
      </p:pic>
      <p:sp>
        <p:nvSpPr>
          <p:cNvPr id="97" name="TextBox 96">
            <a:extLst>
              <a:ext uri="{FF2B5EF4-FFF2-40B4-BE49-F238E27FC236}">
                <a16:creationId xmlns:a16="http://schemas.microsoft.com/office/drawing/2014/main" id="{2C2ABFE3-8D67-D14F-851F-5AB97BA7EDDD}"/>
              </a:ext>
            </a:extLst>
          </p:cNvPr>
          <p:cNvSpPr txBox="1"/>
          <p:nvPr/>
        </p:nvSpPr>
        <p:spPr>
          <a:xfrm>
            <a:off x="8923454" y="1605762"/>
            <a:ext cx="1957628" cy="523220"/>
          </a:xfrm>
          <a:prstGeom prst="rect">
            <a:avLst/>
          </a:prstGeom>
          <a:noFill/>
        </p:spPr>
        <p:txBody>
          <a:bodyPr wrap="square" rtlCol="0">
            <a:spAutoFit/>
          </a:bodyPr>
          <a:lstStyle/>
          <a:p>
            <a:r>
              <a:rPr lang="en-US" sz="1400" dirty="0"/>
              <a:t>Verified Dataset and Trojan-free model</a:t>
            </a:r>
          </a:p>
        </p:txBody>
      </p:sp>
    </p:spTree>
    <p:extLst>
      <p:ext uri="{BB962C8B-B14F-4D97-AF65-F5344CB8AC3E}">
        <p14:creationId xmlns:p14="http://schemas.microsoft.com/office/powerpoint/2010/main" val="341256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96831" y="379047"/>
            <a:ext cx="7095169" cy="6478953"/>
          </a:xfrm>
          <a:prstGeom prst="rect">
            <a:avLst/>
          </a:prstGeom>
        </p:spPr>
      </p:pic>
      <p:sp>
        <p:nvSpPr>
          <p:cNvPr id="2" name="Title 1"/>
          <p:cNvSpPr>
            <a:spLocks noGrp="1"/>
          </p:cNvSpPr>
          <p:nvPr>
            <p:ph type="ctrTitle"/>
          </p:nvPr>
        </p:nvSpPr>
        <p:spPr/>
        <p:txBody>
          <a:bodyPr/>
          <a:lstStyle/>
          <a:p>
            <a:r>
              <a:rPr lang="en-US" dirty="0"/>
              <a:t>Questions/</a:t>
            </a:r>
            <a:br>
              <a:rPr lang="en-US" dirty="0"/>
            </a:br>
            <a:r>
              <a:rPr lang="en-US" dirty="0"/>
              <a:t>Comments</a:t>
            </a:r>
          </a:p>
        </p:txBody>
      </p:sp>
      <p:sp>
        <p:nvSpPr>
          <p:cNvPr id="3" name="Text Placeholder 2"/>
          <p:cNvSpPr>
            <a:spLocks noGrp="1"/>
          </p:cNvSpPr>
          <p:nvPr>
            <p:ph type="body" sz="quarter" idx="13"/>
          </p:nvPr>
        </p:nvSpPr>
        <p:spPr>
          <a:xfrm>
            <a:off x="380998" y="3543300"/>
            <a:ext cx="8572499" cy="3162300"/>
          </a:xfrm>
        </p:spPr>
        <p:txBody>
          <a:bodyPr/>
          <a:lstStyle/>
          <a:p>
            <a:r>
              <a:rPr lang="en-US" cap="small" dirty="0"/>
              <a:t>Please Contact for more Information:</a:t>
            </a:r>
          </a:p>
          <a:p>
            <a:pPr lvl="1"/>
            <a:endParaRPr lang="en-US" sz="2400" dirty="0"/>
          </a:p>
          <a:p>
            <a:pPr lvl="1"/>
            <a:r>
              <a:rPr lang="en-US" sz="2400" dirty="0"/>
              <a:t>Iman Zabett – Data Scientist</a:t>
            </a:r>
          </a:p>
          <a:p>
            <a:pPr lvl="1"/>
            <a:r>
              <a:rPr lang="en-US" sz="2400" dirty="0"/>
              <a:t>Louis DiValentin – Data Scientist Manager</a:t>
            </a:r>
          </a:p>
          <a:p>
            <a:pPr lvl="1"/>
            <a:r>
              <a:rPr lang="en-US" sz="2400" dirty="0" err="1"/>
              <a:t>Hemath</a:t>
            </a:r>
            <a:r>
              <a:rPr lang="en-US" sz="2400" dirty="0"/>
              <a:t> Ravikumar– Data Scientist</a:t>
            </a:r>
          </a:p>
        </p:txBody>
      </p:sp>
    </p:spTree>
    <p:extLst>
      <p:ext uri="{BB962C8B-B14F-4D97-AF65-F5344CB8AC3E}">
        <p14:creationId xmlns:p14="http://schemas.microsoft.com/office/powerpoint/2010/main" val="168602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1562" y="150570"/>
            <a:ext cx="5614875" cy="1644399"/>
          </a:xfrm>
        </p:spPr>
        <p:txBody>
          <a:bodyPr vert="horz" lIns="91440" tIns="45720" rIns="91440" bIns="45720" rtlCol="0" anchor="ctr">
            <a:normAutofit/>
          </a:bodyPr>
          <a:lstStyle/>
          <a:p>
            <a:pPr defTabSz="914400">
              <a:lnSpc>
                <a:spcPct val="90000"/>
              </a:lnSpc>
            </a:pPr>
            <a:r>
              <a:rPr lang="en-US" sz="3400" dirty="0">
                <a:solidFill>
                  <a:srgbClr val="000000"/>
                </a:solidFill>
              </a:rPr>
              <a:t>Artificial Intelligence under attack</a:t>
            </a:r>
          </a:p>
        </p:txBody>
      </p:sp>
      <p:pic>
        <p:nvPicPr>
          <p:cNvPr id="8" name="Picture 7">
            <a:extLst>
              <a:ext uri="{FF2B5EF4-FFF2-40B4-BE49-F238E27FC236}">
                <a16:creationId xmlns:a16="http://schemas.microsoft.com/office/drawing/2014/main" id="{8F864735-4BEC-334B-8947-730C7D13EBA3}"/>
              </a:ext>
            </a:extLst>
          </p:cNvPr>
          <p:cNvPicPr/>
          <p:nvPr/>
        </p:nvPicPr>
        <p:blipFill rotWithShape="1">
          <a:blip r:embed="rId3">
            <a:alphaModFix/>
          </a:blip>
          <a:srcRect r="4215" b="-3"/>
          <a:stretch/>
        </p:blipFill>
        <p:spPr>
          <a:xfrm>
            <a:off x="17" y="1114426"/>
            <a:ext cx="4671992" cy="4672014"/>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2" name="Content Placeholder 1"/>
          <p:cNvSpPr>
            <a:spLocks noGrp="1"/>
          </p:cNvSpPr>
          <p:nvPr>
            <p:ph sz="quarter" idx="18"/>
          </p:nvPr>
        </p:nvSpPr>
        <p:spPr>
          <a:xfrm>
            <a:off x="5926359" y="1371766"/>
            <a:ext cx="4977578" cy="3639289"/>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1600" dirty="0">
                <a:solidFill>
                  <a:srgbClr val="000000"/>
                </a:solidFill>
                <a:latin typeface="+mn-lt"/>
              </a:rPr>
              <a:t>Rise of corporations leveraging AI makes it an appealing target</a:t>
            </a:r>
          </a:p>
          <a:p>
            <a:pPr lvl="1" indent="-228600" defTabSz="914400">
              <a:lnSpc>
                <a:spcPct val="90000"/>
              </a:lnSpc>
            </a:pPr>
            <a:r>
              <a:rPr lang="en-US" sz="1600" dirty="0">
                <a:solidFill>
                  <a:srgbClr val="000000"/>
                </a:solidFill>
              </a:rPr>
              <a:t>Core business function increasingly making decisions using AI</a:t>
            </a:r>
          </a:p>
          <a:p>
            <a:pPr lvl="1" indent="-228600" defTabSz="914400">
              <a:lnSpc>
                <a:spcPct val="90000"/>
              </a:lnSpc>
            </a:pPr>
            <a:r>
              <a:rPr lang="en-US" sz="1600" dirty="0">
                <a:solidFill>
                  <a:srgbClr val="000000"/>
                </a:solidFill>
              </a:rPr>
              <a:t>Automation reduces human oversight in decision making process and creates opportunities for exploitation</a:t>
            </a:r>
          </a:p>
          <a:p>
            <a:pPr lvl="1" indent="-228600" defTabSz="914400">
              <a:lnSpc>
                <a:spcPct val="90000"/>
              </a:lnSpc>
            </a:pPr>
            <a:r>
              <a:rPr lang="en-US" sz="1600" dirty="0">
                <a:solidFill>
                  <a:srgbClr val="000000"/>
                </a:solidFill>
              </a:rPr>
              <a:t>By understanding the business process attackers will manipulate the Machine Learning and exploit it for attacker gain</a:t>
            </a:r>
          </a:p>
        </p:txBody>
      </p:sp>
      <p:sp>
        <p:nvSpPr>
          <p:cNvPr id="6" name="Slide Number Placeholder 5">
            <a:extLst>
              <a:ext uri="{FF2B5EF4-FFF2-40B4-BE49-F238E27FC236}">
                <a16:creationId xmlns:a16="http://schemas.microsoft.com/office/drawing/2014/main" id="{DD6F3629-C160-0445-968A-4CE7D3763EED}"/>
              </a:ext>
            </a:extLst>
          </p:cNvPr>
          <p:cNvSpPr>
            <a:spLocks noGrp="1"/>
          </p:cNvSpPr>
          <p:nvPr>
            <p:ph type="sldNum" sz="quarter" idx="21"/>
          </p:nvPr>
        </p:nvSpPr>
        <p:spPr>
          <a:xfrm>
            <a:off x="11506202" y="6413909"/>
            <a:ext cx="304799" cy="206375"/>
          </a:xfrm>
        </p:spPr>
        <p:txBody>
          <a:bodyPr/>
          <a:lstStyle/>
          <a:p>
            <a:fld id="{4F9AC08D-23A9-440E-BCB9-AA1E9877CC38}" type="slidenum">
              <a:rPr lang="en-US" smtClean="0"/>
              <a:pPr/>
              <a:t>2</a:t>
            </a:fld>
            <a:endParaRPr lang="en-US" dirty="0"/>
          </a:p>
        </p:txBody>
      </p:sp>
      <p:pic>
        <p:nvPicPr>
          <p:cNvPr id="9" name="Content Placeholder 7">
            <a:extLst>
              <a:ext uri="{FF2B5EF4-FFF2-40B4-BE49-F238E27FC236}">
                <a16:creationId xmlns:a16="http://schemas.microsoft.com/office/drawing/2014/main" id="{EFF55D6D-E099-4858-B952-4B23DBD90D24}"/>
              </a:ext>
            </a:extLst>
          </p:cNvPr>
          <p:cNvPicPr>
            <a:picLocks noChangeAspect="1"/>
          </p:cNvPicPr>
          <p:nvPr/>
        </p:nvPicPr>
        <p:blipFill>
          <a:blip r:embed="rId4"/>
          <a:stretch>
            <a:fillRect/>
          </a:stretch>
        </p:blipFill>
        <p:spPr>
          <a:xfrm>
            <a:off x="5307216" y="4798293"/>
            <a:ext cx="1290142" cy="861531"/>
          </a:xfrm>
          <a:prstGeom prst="rect">
            <a:avLst/>
          </a:prstGeom>
        </p:spPr>
      </p:pic>
      <p:pic>
        <p:nvPicPr>
          <p:cNvPr id="12" name="Picture 11">
            <a:extLst>
              <a:ext uri="{FF2B5EF4-FFF2-40B4-BE49-F238E27FC236}">
                <a16:creationId xmlns:a16="http://schemas.microsoft.com/office/drawing/2014/main" id="{582E5F36-E063-4D59-A534-2037271E75C6}"/>
              </a:ext>
            </a:extLst>
          </p:cNvPr>
          <p:cNvPicPr>
            <a:picLocks noChangeAspect="1"/>
          </p:cNvPicPr>
          <p:nvPr/>
        </p:nvPicPr>
        <p:blipFill>
          <a:blip r:embed="rId5"/>
          <a:stretch>
            <a:fillRect/>
          </a:stretch>
        </p:blipFill>
        <p:spPr>
          <a:xfrm>
            <a:off x="6715896" y="5261718"/>
            <a:ext cx="1328778" cy="885852"/>
          </a:xfrm>
          <a:prstGeom prst="rect">
            <a:avLst/>
          </a:prstGeom>
        </p:spPr>
      </p:pic>
      <p:sp>
        <p:nvSpPr>
          <p:cNvPr id="4" name="TextBox 3">
            <a:extLst>
              <a:ext uri="{FF2B5EF4-FFF2-40B4-BE49-F238E27FC236}">
                <a16:creationId xmlns:a16="http://schemas.microsoft.com/office/drawing/2014/main" id="{95B01312-0F9D-4AFF-98F5-673D9712DB2E}"/>
              </a:ext>
            </a:extLst>
          </p:cNvPr>
          <p:cNvSpPr txBox="1"/>
          <p:nvPr/>
        </p:nvSpPr>
        <p:spPr>
          <a:xfrm>
            <a:off x="5314813" y="5727584"/>
            <a:ext cx="1223092" cy="200055"/>
          </a:xfrm>
          <a:prstGeom prst="rect">
            <a:avLst/>
          </a:prstGeom>
          <a:noFill/>
        </p:spPr>
        <p:txBody>
          <a:bodyPr wrap="none" lIns="0" tIns="0" rIns="0" bIns="45720" rtlCol="0">
            <a:spAutoFit/>
          </a:bodyPr>
          <a:lstStyle/>
          <a:p>
            <a:r>
              <a:rPr lang="en-US" sz="1000" dirty="0"/>
              <a:t>High frequency trading </a:t>
            </a:r>
          </a:p>
        </p:txBody>
      </p:sp>
      <p:sp>
        <p:nvSpPr>
          <p:cNvPr id="14" name="TextBox 13">
            <a:extLst>
              <a:ext uri="{FF2B5EF4-FFF2-40B4-BE49-F238E27FC236}">
                <a16:creationId xmlns:a16="http://schemas.microsoft.com/office/drawing/2014/main" id="{BC9387DA-06FC-448E-BAC9-FFE2592A171F}"/>
              </a:ext>
            </a:extLst>
          </p:cNvPr>
          <p:cNvSpPr txBox="1"/>
          <p:nvPr/>
        </p:nvSpPr>
        <p:spPr>
          <a:xfrm>
            <a:off x="6856712" y="6258949"/>
            <a:ext cx="987450" cy="200055"/>
          </a:xfrm>
          <a:prstGeom prst="rect">
            <a:avLst/>
          </a:prstGeom>
          <a:noFill/>
        </p:spPr>
        <p:txBody>
          <a:bodyPr wrap="none" lIns="0" tIns="0" rIns="0" bIns="45720" rtlCol="0">
            <a:spAutoFit/>
          </a:bodyPr>
          <a:lstStyle/>
          <a:p>
            <a:r>
              <a:rPr lang="en-US" sz="1000" dirty="0"/>
              <a:t>Conversational Bot</a:t>
            </a:r>
          </a:p>
        </p:txBody>
      </p:sp>
      <p:sp>
        <p:nvSpPr>
          <p:cNvPr id="15" name="TextBox 14">
            <a:extLst>
              <a:ext uri="{FF2B5EF4-FFF2-40B4-BE49-F238E27FC236}">
                <a16:creationId xmlns:a16="http://schemas.microsoft.com/office/drawing/2014/main" id="{2AED1B88-2877-4398-A59C-5EB60A612AFC}"/>
              </a:ext>
            </a:extLst>
          </p:cNvPr>
          <p:cNvSpPr txBox="1"/>
          <p:nvPr/>
        </p:nvSpPr>
        <p:spPr>
          <a:xfrm>
            <a:off x="8463254" y="5827611"/>
            <a:ext cx="965008" cy="353943"/>
          </a:xfrm>
          <a:prstGeom prst="rect">
            <a:avLst/>
          </a:prstGeom>
          <a:noFill/>
        </p:spPr>
        <p:txBody>
          <a:bodyPr wrap="none" lIns="0" tIns="0" rIns="0" bIns="45720" rtlCol="0">
            <a:spAutoFit/>
          </a:bodyPr>
          <a:lstStyle/>
          <a:p>
            <a:r>
              <a:rPr lang="en-US" sz="1000" dirty="0"/>
              <a:t>Power Industry &amp;</a:t>
            </a:r>
            <a:br>
              <a:rPr lang="en-US" sz="1000" dirty="0"/>
            </a:br>
            <a:r>
              <a:rPr lang="en-US" sz="1000" dirty="0"/>
              <a:t>Renewable energy</a:t>
            </a:r>
          </a:p>
        </p:txBody>
      </p:sp>
      <p:sp>
        <p:nvSpPr>
          <p:cNvPr id="16" name="TextBox 15">
            <a:extLst>
              <a:ext uri="{FF2B5EF4-FFF2-40B4-BE49-F238E27FC236}">
                <a16:creationId xmlns:a16="http://schemas.microsoft.com/office/drawing/2014/main" id="{259B8A54-2FBE-437A-B683-3E11D1256732}"/>
              </a:ext>
            </a:extLst>
          </p:cNvPr>
          <p:cNvSpPr txBox="1"/>
          <p:nvPr/>
        </p:nvSpPr>
        <p:spPr>
          <a:xfrm>
            <a:off x="10319085" y="6208779"/>
            <a:ext cx="926536" cy="200055"/>
          </a:xfrm>
          <a:prstGeom prst="rect">
            <a:avLst/>
          </a:prstGeom>
          <a:noFill/>
        </p:spPr>
        <p:txBody>
          <a:bodyPr wrap="none" lIns="0" tIns="0" rIns="0" bIns="45720" rtlCol="0">
            <a:spAutoFit/>
          </a:bodyPr>
          <a:lstStyle/>
          <a:p>
            <a:r>
              <a:rPr lang="en-US" sz="1000" dirty="0"/>
              <a:t>Autonomous Cars</a:t>
            </a:r>
          </a:p>
        </p:txBody>
      </p:sp>
      <p:pic>
        <p:nvPicPr>
          <p:cNvPr id="1026" name="Picture 2" descr="Related image">
            <a:extLst>
              <a:ext uri="{FF2B5EF4-FFF2-40B4-BE49-F238E27FC236}">
                <a16:creationId xmlns:a16="http://schemas.microsoft.com/office/drawing/2014/main" id="{7DAC524D-9313-440A-BED7-5B80684A6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8724" y="5276032"/>
            <a:ext cx="1309688" cy="871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EA8E27-19CA-4B83-94B1-E2529BEAC291}"/>
              </a:ext>
            </a:extLst>
          </p:cNvPr>
          <p:cNvPicPr>
            <a:picLocks noChangeAspect="1"/>
          </p:cNvPicPr>
          <p:nvPr/>
        </p:nvPicPr>
        <p:blipFill>
          <a:blip r:embed="rId7"/>
          <a:stretch>
            <a:fillRect/>
          </a:stretch>
        </p:blipFill>
        <p:spPr>
          <a:xfrm>
            <a:off x="8290914" y="4819527"/>
            <a:ext cx="1309688" cy="934480"/>
          </a:xfrm>
          <a:prstGeom prst="rect">
            <a:avLst/>
          </a:prstGeom>
        </p:spPr>
      </p:pic>
    </p:spTree>
    <p:extLst>
      <p:ext uri="{BB962C8B-B14F-4D97-AF65-F5344CB8AC3E}">
        <p14:creationId xmlns:p14="http://schemas.microsoft.com/office/powerpoint/2010/main" val="320899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0232B2-2436-4F72-B336-F317C890B17E}"/>
              </a:ext>
            </a:extLst>
          </p:cNvPr>
          <p:cNvSpPr>
            <a:spLocks noGrp="1"/>
          </p:cNvSpPr>
          <p:nvPr>
            <p:ph type="sldNum" sz="quarter" idx="17"/>
          </p:nvPr>
        </p:nvSpPr>
        <p:spPr/>
        <p:txBody>
          <a:bodyPr/>
          <a:lstStyle/>
          <a:p>
            <a:fld id="{4F9AC08D-23A9-440E-BCB9-AA1E9877CC38}" type="slidenum">
              <a:rPr lang="en-US" smtClean="0"/>
              <a:pPr/>
              <a:t>3</a:t>
            </a:fld>
            <a:endParaRPr lang="en-US"/>
          </a:p>
        </p:txBody>
      </p:sp>
      <p:sp>
        <p:nvSpPr>
          <p:cNvPr id="7" name="Title 2">
            <a:extLst>
              <a:ext uri="{FF2B5EF4-FFF2-40B4-BE49-F238E27FC236}">
                <a16:creationId xmlns:a16="http://schemas.microsoft.com/office/drawing/2014/main" id="{FE2FDC48-7669-474F-B06B-EE580AB69038}"/>
              </a:ext>
            </a:extLst>
          </p:cNvPr>
          <p:cNvSpPr txBox="1">
            <a:spLocks/>
          </p:cNvSpPr>
          <p:nvPr/>
        </p:nvSpPr>
        <p:spPr>
          <a:xfrm>
            <a:off x="381002" y="163308"/>
            <a:ext cx="10588434" cy="1062644"/>
          </a:xfrm>
          <a:prstGeom prst="rect">
            <a:avLst/>
          </a:prstGeom>
        </p:spPr>
        <p:txBody>
          <a:bodyPr vert="horz" lIns="91440" tIns="45720" rIns="91440" bIns="45720" rtlCol="0" anchor="b" anchorCtr="0">
            <a:normAutofit/>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pPr defTabSz="914400">
              <a:lnSpc>
                <a:spcPct val="90000"/>
              </a:lnSpc>
            </a:pPr>
            <a:r>
              <a:rPr lang="en-US" sz="4400" dirty="0"/>
              <a:t>AI Attack Surface</a:t>
            </a:r>
          </a:p>
        </p:txBody>
      </p:sp>
      <p:sp>
        <p:nvSpPr>
          <p:cNvPr id="8" name="Slide Number Placeholder 4">
            <a:extLst>
              <a:ext uri="{FF2B5EF4-FFF2-40B4-BE49-F238E27FC236}">
                <a16:creationId xmlns:a16="http://schemas.microsoft.com/office/drawing/2014/main" id="{34906ABD-E384-46DE-B7E8-C7E082420D0D}"/>
              </a:ext>
            </a:extLst>
          </p:cNvPr>
          <p:cNvSpPr txBox="1">
            <a:spLocks/>
          </p:cNvSpPr>
          <p:nvPr/>
        </p:nvSpPr>
        <p:spPr>
          <a:xfrm>
            <a:off x="11563840" y="6519009"/>
            <a:ext cx="247161" cy="206375"/>
          </a:xfrm>
          <a:prstGeom prst="rect">
            <a:avLst/>
          </a:prstGeom>
        </p:spPr>
        <p:txBody>
          <a:bodyPr vert="horz" lIns="0" tIns="0" rIns="0" bIns="0" rtlCol="0" anchor="b" anchorCtr="0"/>
          <a:lstStyle>
            <a:defPPr>
              <a:defRPr lang="en-US"/>
            </a:defPPr>
            <a:lvl1pPr marL="0" algn="r"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3</a:t>
            </a:fld>
            <a:endParaRPr lang="en-US" dirty="0"/>
          </a:p>
        </p:txBody>
      </p:sp>
      <p:pic>
        <p:nvPicPr>
          <p:cNvPr id="2050" name="Picture 2" descr="Image result for attack surface">
            <a:extLst>
              <a:ext uri="{FF2B5EF4-FFF2-40B4-BE49-F238E27FC236}">
                <a16:creationId xmlns:a16="http://schemas.microsoft.com/office/drawing/2014/main" id="{2C3E04E8-104A-4059-BF24-3F743ACF9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829" y="2939838"/>
            <a:ext cx="4739634" cy="33494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i attack surface">
            <a:extLst>
              <a:ext uri="{FF2B5EF4-FFF2-40B4-BE49-F238E27FC236}">
                <a16:creationId xmlns:a16="http://schemas.microsoft.com/office/drawing/2014/main" id="{DF6B2FBB-37CC-41ED-92F3-C80DAE4D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443" y="2273071"/>
            <a:ext cx="3990725" cy="410572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1E9DB89-7FCF-46C3-AE08-BD1784F992A9}"/>
              </a:ext>
            </a:extLst>
          </p:cNvPr>
          <p:cNvGrpSpPr/>
          <p:nvPr/>
        </p:nvGrpSpPr>
        <p:grpSpPr>
          <a:xfrm>
            <a:off x="1493718" y="1365622"/>
            <a:ext cx="3555176" cy="1480058"/>
            <a:chOff x="1493718" y="1365622"/>
            <a:chExt cx="3555176" cy="1480058"/>
          </a:xfrm>
        </p:grpSpPr>
        <p:pic>
          <p:nvPicPr>
            <p:cNvPr id="17" name="Picture 16">
              <a:extLst>
                <a:ext uri="{FF2B5EF4-FFF2-40B4-BE49-F238E27FC236}">
                  <a16:creationId xmlns:a16="http://schemas.microsoft.com/office/drawing/2014/main" id="{0286820D-3F1C-4ABF-A7A9-07A9F255B6B4}"/>
                </a:ext>
              </a:extLst>
            </p:cNvPr>
            <p:cNvPicPr>
              <a:picLocks noChangeAspect="1"/>
            </p:cNvPicPr>
            <p:nvPr/>
          </p:nvPicPr>
          <p:blipFill>
            <a:blip r:embed="rId5"/>
            <a:stretch>
              <a:fillRect/>
            </a:stretch>
          </p:blipFill>
          <p:spPr>
            <a:xfrm>
              <a:off x="4373634" y="1740940"/>
              <a:ext cx="576693" cy="561906"/>
            </a:xfrm>
            <a:prstGeom prst="rect">
              <a:avLst/>
            </a:prstGeom>
          </p:spPr>
        </p:pic>
        <p:pic>
          <p:nvPicPr>
            <p:cNvPr id="19" name="Picture 18">
              <a:extLst>
                <a:ext uri="{FF2B5EF4-FFF2-40B4-BE49-F238E27FC236}">
                  <a16:creationId xmlns:a16="http://schemas.microsoft.com/office/drawing/2014/main" id="{45F111A4-5E47-49F1-979D-4EC45CD50A27}"/>
                </a:ext>
              </a:extLst>
            </p:cNvPr>
            <p:cNvPicPr>
              <a:picLocks noChangeAspect="1"/>
            </p:cNvPicPr>
            <p:nvPr/>
          </p:nvPicPr>
          <p:blipFill>
            <a:blip r:embed="rId6"/>
            <a:stretch>
              <a:fillRect/>
            </a:stretch>
          </p:blipFill>
          <p:spPr>
            <a:xfrm>
              <a:off x="1620576" y="1689442"/>
              <a:ext cx="676173" cy="664903"/>
            </a:xfrm>
            <a:prstGeom prst="rect">
              <a:avLst/>
            </a:prstGeom>
          </p:spPr>
        </p:pic>
        <p:pic>
          <p:nvPicPr>
            <p:cNvPr id="20" name="Picture 19">
              <a:extLst>
                <a:ext uri="{FF2B5EF4-FFF2-40B4-BE49-F238E27FC236}">
                  <a16:creationId xmlns:a16="http://schemas.microsoft.com/office/drawing/2014/main" id="{89AF5688-7FA9-49F0-A90F-6C4EB480616F}"/>
                </a:ext>
              </a:extLst>
            </p:cNvPr>
            <p:cNvPicPr>
              <a:picLocks noChangeAspect="1"/>
            </p:cNvPicPr>
            <p:nvPr/>
          </p:nvPicPr>
          <p:blipFill>
            <a:blip r:embed="rId7"/>
            <a:stretch>
              <a:fillRect/>
            </a:stretch>
          </p:blipFill>
          <p:spPr>
            <a:xfrm>
              <a:off x="3024566" y="1712289"/>
              <a:ext cx="571430" cy="642056"/>
            </a:xfrm>
            <a:prstGeom prst="rect">
              <a:avLst/>
            </a:prstGeom>
          </p:spPr>
        </p:pic>
        <p:sp>
          <p:nvSpPr>
            <p:cNvPr id="22" name="Lightning Bolt 21">
              <a:extLst>
                <a:ext uri="{FF2B5EF4-FFF2-40B4-BE49-F238E27FC236}">
                  <a16:creationId xmlns:a16="http://schemas.microsoft.com/office/drawing/2014/main" id="{6B524972-6F1F-49F3-9E17-AF3A00389C9C}"/>
                </a:ext>
              </a:extLst>
            </p:cNvPr>
            <p:cNvSpPr/>
            <p:nvPr/>
          </p:nvSpPr>
          <p:spPr>
            <a:xfrm flipH="1">
              <a:off x="4517146" y="1396725"/>
              <a:ext cx="395308" cy="32382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Lightning Bolt 22">
              <a:extLst>
                <a:ext uri="{FF2B5EF4-FFF2-40B4-BE49-F238E27FC236}">
                  <a16:creationId xmlns:a16="http://schemas.microsoft.com/office/drawing/2014/main" id="{D0F2BB26-061E-44E3-8830-58ED5C4E4D86}"/>
                </a:ext>
              </a:extLst>
            </p:cNvPr>
            <p:cNvSpPr/>
            <p:nvPr/>
          </p:nvSpPr>
          <p:spPr>
            <a:xfrm flipH="1">
              <a:off x="3216953" y="1365622"/>
              <a:ext cx="395308" cy="32382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Lightning Bolt 23">
              <a:extLst>
                <a:ext uri="{FF2B5EF4-FFF2-40B4-BE49-F238E27FC236}">
                  <a16:creationId xmlns:a16="http://schemas.microsoft.com/office/drawing/2014/main" id="{49F12BB7-5305-42EB-8339-BF582B5BC353}"/>
                </a:ext>
              </a:extLst>
            </p:cNvPr>
            <p:cNvSpPr/>
            <p:nvPr/>
          </p:nvSpPr>
          <p:spPr>
            <a:xfrm flipH="1">
              <a:off x="1992069" y="1386946"/>
              <a:ext cx="395308" cy="32382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TextBox 5">
              <a:extLst>
                <a:ext uri="{FF2B5EF4-FFF2-40B4-BE49-F238E27FC236}">
                  <a16:creationId xmlns:a16="http://schemas.microsoft.com/office/drawing/2014/main" id="{EDE321A6-71BE-480C-8BAC-A70C6E410522}"/>
                </a:ext>
              </a:extLst>
            </p:cNvPr>
            <p:cNvSpPr txBox="1"/>
            <p:nvPr/>
          </p:nvSpPr>
          <p:spPr>
            <a:xfrm>
              <a:off x="1493718" y="2465019"/>
              <a:ext cx="854401" cy="207749"/>
            </a:xfrm>
            <a:prstGeom prst="rect">
              <a:avLst/>
            </a:prstGeom>
            <a:noFill/>
          </p:spPr>
          <p:txBody>
            <a:bodyPr wrap="none" lIns="0" tIns="0" rIns="0" bIns="45720" rtlCol="0">
              <a:spAutoFit/>
            </a:bodyPr>
            <a:lstStyle/>
            <a:p>
              <a:r>
                <a:rPr lang="en-US" sz="1050" b="1" dirty="0"/>
                <a:t>Device Level</a:t>
              </a:r>
            </a:p>
          </p:txBody>
        </p:sp>
        <p:sp>
          <p:nvSpPr>
            <p:cNvPr id="34" name="TextBox 33">
              <a:extLst>
                <a:ext uri="{FF2B5EF4-FFF2-40B4-BE49-F238E27FC236}">
                  <a16:creationId xmlns:a16="http://schemas.microsoft.com/office/drawing/2014/main" id="{6E619CDD-91DC-49BC-BC5F-AD2E3FAC0D34}"/>
                </a:ext>
              </a:extLst>
            </p:cNvPr>
            <p:cNvSpPr txBox="1"/>
            <p:nvPr/>
          </p:nvSpPr>
          <p:spPr>
            <a:xfrm>
              <a:off x="2963230" y="2476348"/>
              <a:ext cx="670055" cy="369332"/>
            </a:xfrm>
            <a:prstGeom prst="rect">
              <a:avLst/>
            </a:prstGeom>
            <a:noFill/>
          </p:spPr>
          <p:txBody>
            <a:bodyPr wrap="none" lIns="0" tIns="0" rIns="0" bIns="45720" rtlCol="0">
              <a:spAutoFit/>
            </a:bodyPr>
            <a:lstStyle/>
            <a:p>
              <a:pPr algn="ctr"/>
              <a:r>
                <a:rPr lang="en-US" sz="1050" b="1" dirty="0"/>
                <a:t>Application </a:t>
              </a:r>
            </a:p>
            <a:p>
              <a:pPr algn="ctr"/>
              <a:r>
                <a:rPr lang="en-US" sz="1050" b="1" dirty="0"/>
                <a:t>/OS Level</a:t>
              </a:r>
            </a:p>
          </p:txBody>
        </p:sp>
        <p:sp>
          <p:nvSpPr>
            <p:cNvPr id="35" name="TextBox 34">
              <a:extLst>
                <a:ext uri="{FF2B5EF4-FFF2-40B4-BE49-F238E27FC236}">
                  <a16:creationId xmlns:a16="http://schemas.microsoft.com/office/drawing/2014/main" id="{2B8BBF5C-4B5C-48D8-BAE6-F4D14F11602C}"/>
                </a:ext>
              </a:extLst>
            </p:cNvPr>
            <p:cNvSpPr txBox="1"/>
            <p:nvPr/>
          </p:nvSpPr>
          <p:spPr>
            <a:xfrm>
              <a:off x="4212126" y="2465019"/>
              <a:ext cx="836768" cy="369332"/>
            </a:xfrm>
            <a:prstGeom prst="rect">
              <a:avLst/>
            </a:prstGeom>
            <a:noFill/>
          </p:spPr>
          <p:txBody>
            <a:bodyPr wrap="none" lIns="0" tIns="0" rIns="0" bIns="45720" rtlCol="0">
              <a:spAutoFit/>
            </a:bodyPr>
            <a:lstStyle/>
            <a:p>
              <a:r>
                <a:rPr lang="en-US" sz="1050" b="1" dirty="0"/>
                <a:t>Web/Network </a:t>
              </a:r>
            </a:p>
            <a:p>
              <a:pPr algn="ctr"/>
              <a:r>
                <a:rPr lang="en-US" sz="1050" b="1" dirty="0"/>
                <a:t>Level</a:t>
              </a:r>
            </a:p>
          </p:txBody>
        </p:sp>
      </p:grpSp>
      <p:sp>
        <p:nvSpPr>
          <p:cNvPr id="11" name="TextBox 10">
            <a:extLst>
              <a:ext uri="{FF2B5EF4-FFF2-40B4-BE49-F238E27FC236}">
                <a16:creationId xmlns:a16="http://schemas.microsoft.com/office/drawing/2014/main" id="{B55CB758-84A4-4864-9DA2-C991441A99DF}"/>
              </a:ext>
            </a:extLst>
          </p:cNvPr>
          <p:cNvSpPr txBox="1"/>
          <p:nvPr/>
        </p:nvSpPr>
        <p:spPr>
          <a:xfrm>
            <a:off x="7298387" y="6399576"/>
            <a:ext cx="3594457" cy="200055"/>
          </a:xfrm>
          <a:prstGeom prst="rect">
            <a:avLst/>
          </a:prstGeom>
          <a:noFill/>
        </p:spPr>
        <p:txBody>
          <a:bodyPr wrap="square" lIns="0" tIns="0" rIns="0" bIns="45720" rtlCol="0">
            <a:spAutoFit/>
          </a:bodyPr>
          <a:lstStyle/>
          <a:p>
            <a:r>
              <a:rPr lang="en-US" sz="1000" dirty="0">
                <a:hlinkClick r:id="rId8"/>
              </a:rPr>
              <a:t>© https://www.belfercenter.org/publication/AttackingAI</a:t>
            </a:r>
            <a:endParaRPr lang="en-US" sz="1000" dirty="0"/>
          </a:p>
        </p:txBody>
      </p:sp>
      <p:sp>
        <p:nvSpPr>
          <p:cNvPr id="12" name="Rectangle 11">
            <a:extLst>
              <a:ext uri="{FF2B5EF4-FFF2-40B4-BE49-F238E27FC236}">
                <a16:creationId xmlns:a16="http://schemas.microsoft.com/office/drawing/2014/main" id="{D64B7194-54FF-45F7-9AC7-5BEE5561AFF3}"/>
              </a:ext>
            </a:extLst>
          </p:cNvPr>
          <p:cNvSpPr/>
          <p:nvPr/>
        </p:nvSpPr>
        <p:spPr>
          <a:xfrm>
            <a:off x="2793777" y="6335517"/>
            <a:ext cx="1877683" cy="246221"/>
          </a:xfrm>
          <a:prstGeom prst="rect">
            <a:avLst/>
          </a:prstGeom>
        </p:spPr>
        <p:txBody>
          <a:bodyPr wrap="square">
            <a:spAutoFit/>
          </a:bodyPr>
          <a:lstStyle/>
          <a:p>
            <a:r>
              <a:rPr lang="en-US" sz="1000" b="1" dirty="0">
                <a:hlinkClick r:id="rId8"/>
              </a:rPr>
              <a:t>©</a:t>
            </a:r>
            <a:r>
              <a:rPr lang="en-US" sz="1000" b="1" dirty="0"/>
              <a:t> Kaspersky Lab</a:t>
            </a:r>
          </a:p>
        </p:txBody>
      </p:sp>
      <p:cxnSp>
        <p:nvCxnSpPr>
          <p:cNvPr id="40" name="Straight Connector 39">
            <a:extLst>
              <a:ext uri="{FF2B5EF4-FFF2-40B4-BE49-F238E27FC236}">
                <a16:creationId xmlns:a16="http://schemas.microsoft.com/office/drawing/2014/main" id="{505DA1AB-895A-4B30-B806-F8C754BEF018}"/>
              </a:ext>
            </a:extLst>
          </p:cNvPr>
          <p:cNvCxnSpPr>
            <a:cxnSpLocks/>
          </p:cNvCxnSpPr>
          <p:nvPr/>
        </p:nvCxnSpPr>
        <p:spPr>
          <a:xfrm flipV="1">
            <a:off x="6311900" y="1723348"/>
            <a:ext cx="0" cy="462263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FC16911-E094-43CD-B713-288CE441E930}"/>
              </a:ext>
            </a:extLst>
          </p:cNvPr>
          <p:cNvSpPr/>
          <p:nvPr/>
        </p:nvSpPr>
        <p:spPr>
          <a:xfrm rot="16200000">
            <a:off x="-1002303" y="3244877"/>
            <a:ext cx="3130985" cy="646331"/>
          </a:xfrm>
          <a:prstGeom prst="rect">
            <a:avLst/>
          </a:prstGeom>
        </p:spPr>
        <p:txBody>
          <a:bodyPr wrap="none">
            <a:spAutoFit/>
          </a:bodyPr>
          <a:lstStyle/>
          <a:p>
            <a:pPr algn="ctr"/>
            <a:r>
              <a:rPr lang="en-US" cap="all" dirty="0">
                <a:solidFill>
                  <a:schemeClr val="accent1"/>
                </a:solidFill>
              </a:rPr>
              <a:t>attack surface for </a:t>
            </a:r>
          </a:p>
          <a:p>
            <a:pPr algn="ctr"/>
            <a:r>
              <a:rPr lang="en-US" cap="all" dirty="0">
                <a:solidFill>
                  <a:schemeClr val="accent1"/>
                </a:solidFill>
              </a:rPr>
              <a:t>Conventional systems</a:t>
            </a:r>
            <a:endParaRPr lang="en-US" dirty="0"/>
          </a:p>
        </p:txBody>
      </p:sp>
      <p:sp>
        <p:nvSpPr>
          <p:cNvPr id="44" name="Rectangle 43">
            <a:extLst>
              <a:ext uri="{FF2B5EF4-FFF2-40B4-BE49-F238E27FC236}">
                <a16:creationId xmlns:a16="http://schemas.microsoft.com/office/drawing/2014/main" id="{09674A6D-9E72-45E0-9345-E44888663F76}"/>
              </a:ext>
            </a:extLst>
          </p:cNvPr>
          <p:cNvSpPr/>
          <p:nvPr/>
        </p:nvSpPr>
        <p:spPr>
          <a:xfrm rot="16200000">
            <a:off x="5623499" y="3278209"/>
            <a:ext cx="2019014" cy="369332"/>
          </a:xfrm>
          <a:prstGeom prst="rect">
            <a:avLst/>
          </a:prstGeom>
        </p:spPr>
        <p:txBody>
          <a:bodyPr wrap="none">
            <a:spAutoFit/>
          </a:bodyPr>
          <a:lstStyle/>
          <a:p>
            <a:r>
              <a:rPr lang="en-US" cap="all" dirty="0">
                <a:solidFill>
                  <a:schemeClr val="accent1"/>
                </a:solidFill>
              </a:rPr>
              <a:t>AI Attack surface</a:t>
            </a:r>
            <a:endParaRPr lang="en-US" dirty="0"/>
          </a:p>
        </p:txBody>
      </p:sp>
      <p:grpSp>
        <p:nvGrpSpPr>
          <p:cNvPr id="42" name="Group 41">
            <a:extLst>
              <a:ext uri="{FF2B5EF4-FFF2-40B4-BE49-F238E27FC236}">
                <a16:creationId xmlns:a16="http://schemas.microsoft.com/office/drawing/2014/main" id="{2707A4C9-5DE6-4739-961D-7FB41244D35F}"/>
              </a:ext>
            </a:extLst>
          </p:cNvPr>
          <p:cNvGrpSpPr/>
          <p:nvPr/>
        </p:nvGrpSpPr>
        <p:grpSpPr>
          <a:xfrm>
            <a:off x="7499033" y="1172879"/>
            <a:ext cx="3511195" cy="1154132"/>
            <a:chOff x="7431322" y="1314800"/>
            <a:chExt cx="4524927" cy="1487345"/>
          </a:xfrm>
        </p:grpSpPr>
        <p:sp>
          <p:nvSpPr>
            <p:cNvPr id="14" name="Lightning Bolt 13">
              <a:extLst>
                <a:ext uri="{FF2B5EF4-FFF2-40B4-BE49-F238E27FC236}">
                  <a16:creationId xmlns:a16="http://schemas.microsoft.com/office/drawing/2014/main" id="{5A1EE5DE-489C-48DC-8BC6-407756124752}"/>
                </a:ext>
              </a:extLst>
            </p:cNvPr>
            <p:cNvSpPr/>
            <p:nvPr/>
          </p:nvSpPr>
          <p:spPr>
            <a:xfrm flipH="1">
              <a:off x="10228980" y="1314800"/>
              <a:ext cx="395308" cy="32382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5" name="Picture 14">
              <a:extLst>
                <a:ext uri="{FF2B5EF4-FFF2-40B4-BE49-F238E27FC236}">
                  <a16:creationId xmlns:a16="http://schemas.microsoft.com/office/drawing/2014/main" id="{E870D556-13EC-4059-82AA-3E362A6A765C}"/>
                </a:ext>
              </a:extLst>
            </p:cNvPr>
            <p:cNvPicPr>
              <a:picLocks noChangeAspect="1"/>
            </p:cNvPicPr>
            <p:nvPr/>
          </p:nvPicPr>
          <p:blipFill>
            <a:blip r:embed="rId9"/>
            <a:stretch>
              <a:fillRect/>
            </a:stretch>
          </p:blipFill>
          <p:spPr>
            <a:xfrm>
              <a:off x="7781413" y="1485494"/>
              <a:ext cx="600692" cy="862812"/>
            </a:xfrm>
            <a:prstGeom prst="rect">
              <a:avLst/>
            </a:prstGeom>
          </p:spPr>
        </p:pic>
        <p:cxnSp>
          <p:nvCxnSpPr>
            <p:cNvPr id="16" name="Straight Arrow Connector 15">
              <a:extLst>
                <a:ext uri="{FF2B5EF4-FFF2-40B4-BE49-F238E27FC236}">
                  <a16:creationId xmlns:a16="http://schemas.microsoft.com/office/drawing/2014/main" id="{A018714D-07B5-422E-9EDD-ECE832B0EF0C}"/>
                </a:ext>
              </a:extLst>
            </p:cNvPr>
            <p:cNvCxnSpPr>
              <a:cxnSpLocks/>
            </p:cNvCxnSpPr>
            <p:nvPr/>
          </p:nvCxnSpPr>
          <p:spPr>
            <a:xfrm>
              <a:off x="8438237" y="1903557"/>
              <a:ext cx="769094" cy="1334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EEFE9803-7B21-4CB0-9E8F-AC57F148F017}"/>
                </a:ext>
              </a:extLst>
            </p:cNvPr>
            <p:cNvSpPr/>
            <p:nvPr/>
          </p:nvSpPr>
          <p:spPr>
            <a:xfrm>
              <a:off x="7431322" y="1378290"/>
              <a:ext cx="359266" cy="32382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1" name="Group 30">
              <a:extLst>
                <a:ext uri="{FF2B5EF4-FFF2-40B4-BE49-F238E27FC236}">
                  <a16:creationId xmlns:a16="http://schemas.microsoft.com/office/drawing/2014/main" id="{87CEDEAA-A944-42AC-9C92-AFBF14F91025}"/>
                </a:ext>
              </a:extLst>
            </p:cNvPr>
            <p:cNvGrpSpPr/>
            <p:nvPr/>
          </p:nvGrpSpPr>
          <p:grpSpPr>
            <a:xfrm>
              <a:off x="9215155" y="1404922"/>
              <a:ext cx="992908" cy="1009276"/>
              <a:chOff x="4026090" y="2861342"/>
              <a:chExt cx="1105468" cy="1123692"/>
            </a:xfrm>
          </p:grpSpPr>
          <p:pic>
            <p:nvPicPr>
              <p:cNvPr id="32" name="Picture 31">
                <a:extLst>
                  <a:ext uri="{FF2B5EF4-FFF2-40B4-BE49-F238E27FC236}">
                    <a16:creationId xmlns:a16="http://schemas.microsoft.com/office/drawing/2014/main" id="{A8815870-DB6A-4AA2-BEE6-A0F91FC51E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7077" y="2999196"/>
                <a:ext cx="864146" cy="864146"/>
              </a:xfrm>
              <a:prstGeom prst="rect">
                <a:avLst/>
              </a:prstGeom>
              <a:ln w="76200">
                <a:noFill/>
              </a:ln>
            </p:spPr>
          </p:pic>
          <p:sp>
            <p:nvSpPr>
              <p:cNvPr id="33" name="Rounded Rectangle 8">
                <a:extLst>
                  <a:ext uri="{FF2B5EF4-FFF2-40B4-BE49-F238E27FC236}">
                    <a16:creationId xmlns:a16="http://schemas.microsoft.com/office/drawing/2014/main" id="{8EE02C3F-D907-4C87-B24D-956D8EEAB0BF}"/>
                  </a:ext>
                </a:extLst>
              </p:cNvPr>
              <p:cNvSpPr/>
              <p:nvPr/>
            </p:nvSpPr>
            <p:spPr>
              <a:xfrm>
                <a:off x="4026090" y="2861342"/>
                <a:ext cx="1105468" cy="1123692"/>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 name="Rectangle 3">
              <a:extLst>
                <a:ext uri="{FF2B5EF4-FFF2-40B4-BE49-F238E27FC236}">
                  <a16:creationId xmlns:a16="http://schemas.microsoft.com/office/drawing/2014/main" id="{A552726C-DBE2-4D67-8406-17CA62F1BF0D}"/>
                </a:ext>
              </a:extLst>
            </p:cNvPr>
            <p:cNvSpPr/>
            <p:nvPr/>
          </p:nvSpPr>
          <p:spPr>
            <a:xfrm>
              <a:off x="7704934" y="2372986"/>
              <a:ext cx="696593" cy="356972"/>
            </a:xfrm>
            <a:prstGeom prst="rect">
              <a:avLst/>
            </a:prstGeom>
          </p:spPr>
          <p:txBody>
            <a:bodyPr wrap="none">
              <a:spAutoFit/>
            </a:bodyPr>
            <a:lstStyle/>
            <a:p>
              <a:r>
                <a:rPr lang="en-US" sz="1200" b="1" dirty="0"/>
                <a:t>Data</a:t>
              </a:r>
            </a:p>
          </p:txBody>
        </p:sp>
        <p:sp>
          <p:nvSpPr>
            <p:cNvPr id="5" name="Rectangle 4">
              <a:extLst>
                <a:ext uri="{FF2B5EF4-FFF2-40B4-BE49-F238E27FC236}">
                  <a16:creationId xmlns:a16="http://schemas.microsoft.com/office/drawing/2014/main" id="{3190F81B-2A26-440C-9398-E71346A0672D}"/>
                </a:ext>
              </a:extLst>
            </p:cNvPr>
            <p:cNvSpPr/>
            <p:nvPr/>
          </p:nvSpPr>
          <p:spPr>
            <a:xfrm>
              <a:off x="9194697" y="2445173"/>
              <a:ext cx="1118018" cy="356972"/>
            </a:xfrm>
            <a:prstGeom prst="rect">
              <a:avLst/>
            </a:prstGeom>
          </p:spPr>
          <p:txBody>
            <a:bodyPr wrap="none">
              <a:spAutoFit/>
            </a:bodyPr>
            <a:lstStyle/>
            <a:p>
              <a:r>
                <a:rPr lang="en-US" sz="1200" b="1" dirty="0"/>
                <a:t>AI Model</a:t>
              </a:r>
            </a:p>
          </p:txBody>
        </p:sp>
        <p:cxnSp>
          <p:nvCxnSpPr>
            <p:cNvPr id="45" name="Straight Arrow Connector 44">
              <a:extLst>
                <a:ext uri="{FF2B5EF4-FFF2-40B4-BE49-F238E27FC236}">
                  <a16:creationId xmlns:a16="http://schemas.microsoft.com/office/drawing/2014/main" id="{DCE6A2D8-DF3C-40DC-809B-A66CC80EE00C}"/>
                </a:ext>
              </a:extLst>
            </p:cNvPr>
            <p:cNvCxnSpPr>
              <a:cxnSpLocks/>
            </p:cNvCxnSpPr>
            <p:nvPr/>
          </p:nvCxnSpPr>
          <p:spPr>
            <a:xfrm>
              <a:off x="10272019" y="1911469"/>
              <a:ext cx="769094" cy="1334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E2DEF69-9D97-4EE3-8173-A127C41F6CD2}"/>
                </a:ext>
              </a:extLst>
            </p:cNvPr>
            <p:cNvSpPr/>
            <p:nvPr/>
          </p:nvSpPr>
          <p:spPr>
            <a:xfrm>
              <a:off x="10829968" y="1740940"/>
              <a:ext cx="1126281" cy="594954"/>
            </a:xfrm>
            <a:prstGeom prst="rect">
              <a:avLst/>
            </a:prstGeom>
          </p:spPr>
          <p:txBody>
            <a:bodyPr wrap="none">
              <a:spAutoFit/>
            </a:bodyPr>
            <a:lstStyle/>
            <a:p>
              <a:pPr algn="ctr"/>
              <a:r>
                <a:rPr lang="en-US" sz="1200" b="1" dirty="0">
                  <a:solidFill>
                    <a:schemeClr val="accent2"/>
                  </a:solidFill>
                </a:rPr>
                <a:t>Wrong</a:t>
              </a:r>
            </a:p>
            <a:p>
              <a:pPr algn="ctr"/>
              <a:r>
                <a:rPr lang="en-US" sz="1200" b="1" dirty="0">
                  <a:solidFill>
                    <a:schemeClr val="accent2"/>
                  </a:solidFill>
                </a:rPr>
                <a:t>Behavior</a:t>
              </a:r>
            </a:p>
          </p:txBody>
        </p:sp>
      </p:grpSp>
    </p:spTree>
    <p:extLst>
      <p:ext uri="{BB962C8B-B14F-4D97-AF65-F5344CB8AC3E}">
        <p14:creationId xmlns:p14="http://schemas.microsoft.com/office/powerpoint/2010/main" val="179288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736256-BC53-4D9F-BDB3-8BD3A4B9F888}"/>
              </a:ext>
            </a:extLst>
          </p:cNvPr>
          <p:cNvPicPr>
            <a:picLocks noChangeAspect="1"/>
          </p:cNvPicPr>
          <p:nvPr/>
        </p:nvPicPr>
        <p:blipFill>
          <a:blip r:embed="rId3"/>
          <a:stretch>
            <a:fillRect/>
          </a:stretch>
        </p:blipFill>
        <p:spPr>
          <a:xfrm>
            <a:off x="6647395" y="5408939"/>
            <a:ext cx="5018415" cy="1044633"/>
          </a:xfrm>
          <a:prstGeom prst="rect">
            <a:avLst/>
          </a:prstGeom>
        </p:spPr>
      </p:pic>
      <p:sp>
        <p:nvSpPr>
          <p:cNvPr id="2" name="Title 1">
            <a:extLst>
              <a:ext uri="{FF2B5EF4-FFF2-40B4-BE49-F238E27FC236}">
                <a16:creationId xmlns:a16="http://schemas.microsoft.com/office/drawing/2014/main" id="{67605C93-6555-4536-887A-689E1BB99629}"/>
              </a:ext>
            </a:extLst>
          </p:cNvPr>
          <p:cNvSpPr>
            <a:spLocks noGrp="1"/>
          </p:cNvSpPr>
          <p:nvPr>
            <p:ph type="title"/>
          </p:nvPr>
        </p:nvSpPr>
        <p:spPr>
          <a:xfrm>
            <a:off x="381002" y="225259"/>
            <a:ext cx="10515600" cy="1325563"/>
          </a:xfrm>
        </p:spPr>
        <p:txBody>
          <a:bodyPr/>
          <a:lstStyle/>
          <a:p>
            <a:r>
              <a:rPr lang="en-US" b="1" dirty="0">
                <a:latin typeface="Graphik" panose="020B0503030202060203" pitchFamily="34" charset="77"/>
              </a:rPr>
              <a:t>AI Security Overview</a:t>
            </a:r>
            <a:br>
              <a:rPr lang="en-US" b="1" dirty="0">
                <a:latin typeface="Graphik" panose="020B0503030202060203" pitchFamily="34" charset="77"/>
              </a:rPr>
            </a:br>
            <a:r>
              <a:rPr lang="en-US" sz="2000" b="1" dirty="0">
                <a:solidFill>
                  <a:srgbClr val="7E00FF"/>
                </a:solidFill>
                <a:latin typeface="Graphik" panose="020B0503030202060203" pitchFamily="34" charset="77"/>
              </a:rPr>
              <a:t>Evasion vs Data Poisoning Attack</a:t>
            </a:r>
          </a:p>
        </p:txBody>
      </p:sp>
      <p:sp>
        <p:nvSpPr>
          <p:cNvPr id="3" name="Slide Number Placeholder 2">
            <a:extLst>
              <a:ext uri="{FF2B5EF4-FFF2-40B4-BE49-F238E27FC236}">
                <a16:creationId xmlns:a16="http://schemas.microsoft.com/office/drawing/2014/main" id="{88EE5769-3522-2547-9822-987C724849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7D7B12-A5D4-417B-8606-4ADAB9F5E0F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179" y="4190680"/>
            <a:ext cx="4191585" cy="12955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241" y="1125326"/>
            <a:ext cx="4191585" cy="1295581"/>
          </a:xfrm>
          <a:prstGeom prst="rect">
            <a:avLst/>
          </a:prstGeom>
        </p:spPr>
      </p:pic>
      <p:pic>
        <p:nvPicPr>
          <p:cNvPr id="3074" name="Picture 2" descr="Image result for adversarial attac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675" y="2373831"/>
            <a:ext cx="2270759" cy="8818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44F9744-8343-4DEE-91FD-630AEDD318DB}"/>
              </a:ext>
            </a:extLst>
          </p:cNvPr>
          <p:cNvSpPr txBox="1"/>
          <p:nvPr/>
        </p:nvSpPr>
        <p:spPr>
          <a:xfrm rot="16200000">
            <a:off x="5647156" y="2204812"/>
            <a:ext cx="1569590" cy="2616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Evasion Attack</a:t>
            </a:r>
          </a:p>
        </p:txBody>
      </p:sp>
      <p:sp>
        <p:nvSpPr>
          <p:cNvPr id="13" name="TextBox 12">
            <a:extLst>
              <a:ext uri="{FF2B5EF4-FFF2-40B4-BE49-F238E27FC236}">
                <a16:creationId xmlns:a16="http://schemas.microsoft.com/office/drawing/2014/main" id="{1F8F885D-AD8E-40EB-8433-D4BDA2835EEC}"/>
              </a:ext>
            </a:extLst>
          </p:cNvPr>
          <p:cNvSpPr txBox="1"/>
          <p:nvPr/>
        </p:nvSpPr>
        <p:spPr>
          <a:xfrm rot="16200000">
            <a:off x="5514969" y="5308561"/>
            <a:ext cx="1833966" cy="261610"/>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Data Poisoning Attack</a:t>
            </a:r>
          </a:p>
        </p:txBody>
      </p:sp>
      <p:pic>
        <p:nvPicPr>
          <p:cNvPr id="5" name="Picture 4">
            <a:extLst>
              <a:ext uri="{FF2B5EF4-FFF2-40B4-BE49-F238E27FC236}">
                <a16:creationId xmlns:a16="http://schemas.microsoft.com/office/drawing/2014/main" id="{035C33CC-F74F-43B0-8045-EDC809F69904}"/>
              </a:ext>
            </a:extLst>
          </p:cNvPr>
          <p:cNvPicPr>
            <a:picLocks noChangeAspect="1"/>
          </p:cNvPicPr>
          <p:nvPr/>
        </p:nvPicPr>
        <p:blipFill>
          <a:blip r:embed="rId7"/>
          <a:stretch>
            <a:fillRect/>
          </a:stretch>
        </p:blipFill>
        <p:spPr>
          <a:xfrm>
            <a:off x="1190234" y="1500194"/>
            <a:ext cx="3701510" cy="4953378"/>
          </a:xfrm>
          <a:prstGeom prst="rect">
            <a:avLst/>
          </a:prstGeom>
        </p:spPr>
      </p:pic>
      <p:cxnSp>
        <p:nvCxnSpPr>
          <p:cNvPr id="15" name="Straight Connector 14">
            <a:extLst>
              <a:ext uri="{FF2B5EF4-FFF2-40B4-BE49-F238E27FC236}">
                <a16:creationId xmlns:a16="http://schemas.microsoft.com/office/drawing/2014/main" id="{17AE04A3-6D17-40E2-9A3A-F91047538AB2}"/>
              </a:ext>
            </a:extLst>
          </p:cNvPr>
          <p:cNvCxnSpPr>
            <a:cxnSpLocks/>
          </p:cNvCxnSpPr>
          <p:nvPr/>
        </p:nvCxnSpPr>
        <p:spPr>
          <a:xfrm>
            <a:off x="666750" y="3039425"/>
            <a:ext cx="452437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64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CC6665-F458-D14E-AC8C-FB8724BE2439}"/>
              </a:ext>
            </a:extLst>
          </p:cNvPr>
          <p:cNvSpPr>
            <a:spLocks noGrp="1"/>
          </p:cNvSpPr>
          <p:nvPr>
            <p:ph type="sldNum" sz="quarter" idx="8"/>
          </p:nvPr>
        </p:nvSpPr>
        <p:spPr/>
        <p:txBody>
          <a:bodyPr/>
          <a:lstStyle/>
          <a:p>
            <a:pPr lvl="0"/>
            <a:fld id="{6DC82396-0D96-42A8-83EB-0F42D686BCD9}" type="slidenum">
              <a:rPr lang="en-US" smtClean="0"/>
              <a:t>5</a:t>
            </a:fld>
            <a:endParaRPr lang="en-US"/>
          </a:p>
        </p:txBody>
      </p:sp>
      <p:sp>
        <p:nvSpPr>
          <p:cNvPr id="5" name="Title 4">
            <a:extLst>
              <a:ext uri="{FF2B5EF4-FFF2-40B4-BE49-F238E27FC236}">
                <a16:creationId xmlns:a16="http://schemas.microsoft.com/office/drawing/2014/main" id="{BE9A2269-EABD-D848-BB39-2B038B14EAFC}"/>
              </a:ext>
            </a:extLst>
          </p:cNvPr>
          <p:cNvSpPr>
            <a:spLocks noGrp="1"/>
          </p:cNvSpPr>
          <p:nvPr>
            <p:ph type="title"/>
          </p:nvPr>
        </p:nvSpPr>
        <p:spPr/>
        <p:txBody>
          <a:bodyPr>
            <a:normAutofit fontScale="90000"/>
          </a:bodyPr>
          <a:lstStyle/>
          <a:p>
            <a:r>
              <a:rPr lang="en-US" dirty="0"/>
              <a:t>Why Attack a dataset?</a:t>
            </a:r>
          </a:p>
        </p:txBody>
      </p:sp>
      <p:sp>
        <p:nvSpPr>
          <p:cNvPr id="7" name="Content Placeholder 1">
            <a:extLst>
              <a:ext uri="{FF2B5EF4-FFF2-40B4-BE49-F238E27FC236}">
                <a16:creationId xmlns:a16="http://schemas.microsoft.com/office/drawing/2014/main" id="{8EA96921-1724-B74E-8114-342ECAF1973D}"/>
              </a:ext>
            </a:extLst>
          </p:cNvPr>
          <p:cNvSpPr txBox="1">
            <a:spLocks/>
          </p:cNvSpPr>
          <p:nvPr/>
        </p:nvSpPr>
        <p:spPr>
          <a:xfrm>
            <a:off x="381000" y="1453241"/>
            <a:ext cx="7371521" cy="4689475"/>
          </a:xfrm>
          <a:prstGeom prst="rect">
            <a:avLst/>
          </a:prstGeom>
        </p:spPr>
        <p:txBody>
          <a:bodyPr vert="horz" lIns="0" tIns="91440" rIns="0" bIns="45720" rtlCol="0">
            <a:normAutofit fontScale="85000" lnSpcReduction="2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t>Models drive some of the most important business decisions at organizations</a:t>
            </a:r>
          </a:p>
          <a:p>
            <a:pPr lvl="1"/>
            <a:r>
              <a:rPr lang="en-US" dirty="0"/>
              <a:t>Algorithmic trading</a:t>
            </a:r>
          </a:p>
          <a:p>
            <a:pPr lvl="1"/>
            <a:r>
              <a:rPr lang="en-US" dirty="0"/>
              <a:t>Fraud detection</a:t>
            </a:r>
          </a:p>
          <a:p>
            <a:pPr lvl="1"/>
            <a:r>
              <a:rPr lang="en-US" dirty="0"/>
              <a:t>Weather Predictions</a:t>
            </a:r>
          </a:p>
          <a:p>
            <a:pPr lvl="1"/>
            <a:r>
              <a:rPr lang="en-US" dirty="0"/>
              <a:t>Self Driving</a:t>
            </a:r>
          </a:p>
          <a:p>
            <a:r>
              <a:rPr lang="en-US" dirty="0"/>
              <a:t>If these business applications are highly protected, how else can we try to compromise them?</a:t>
            </a:r>
          </a:p>
          <a:p>
            <a:pPr lvl="1"/>
            <a:r>
              <a:rPr lang="en-US" dirty="0"/>
              <a:t>We don’t go after the model, we go after the data!</a:t>
            </a:r>
          </a:p>
          <a:p>
            <a:pPr lvl="2"/>
            <a:r>
              <a:rPr lang="en-US" dirty="0"/>
              <a:t>Nobody’s labeling their own data, either they’re using a third party to label or have found a similar public dataset available</a:t>
            </a:r>
          </a:p>
          <a:p>
            <a:pPr lvl="2"/>
            <a:r>
              <a:rPr lang="en-US" dirty="0"/>
              <a:t>Compromising a third party or public data source repository hosted online is usually easier than breaking into the crown jewels of an organization</a:t>
            </a:r>
          </a:p>
          <a:p>
            <a:pPr lvl="2"/>
            <a:r>
              <a:rPr lang="en-US" dirty="0"/>
              <a:t>Any models built off these poisoned datasets will have the backdoors you have installed </a:t>
            </a:r>
          </a:p>
          <a:p>
            <a:pPr marL="284156" lvl="2" indent="0">
              <a:buNone/>
            </a:pPr>
            <a:endParaRPr lang="en-US" dirty="0"/>
          </a:p>
        </p:txBody>
      </p:sp>
      <p:sp>
        <p:nvSpPr>
          <p:cNvPr id="8" name="Text Placeholder 9">
            <a:extLst>
              <a:ext uri="{FF2B5EF4-FFF2-40B4-BE49-F238E27FC236}">
                <a16:creationId xmlns:a16="http://schemas.microsoft.com/office/drawing/2014/main" id="{DF29F473-A239-C84E-9C14-2BA7E653303C}"/>
              </a:ext>
            </a:extLst>
          </p:cNvPr>
          <p:cNvSpPr txBox="1">
            <a:spLocks noGrp="1"/>
          </p:cNvSpPr>
          <p:nvPr>
            <p:ph type="body" idx="4294967295"/>
          </p:nvPr>
        </p:nvSpPr>
        <p:spPr>
          <a:xfrm>
            <a:off x="381003" y="750274"/>
            <a:ext cx="11125193" cy="890954"/>
          </a:xfrm>
          <a:noFill/>
          <a:ln>
            <a:noFill/>
          </a:ln>
        </p:spPr>
        <p:txBody>
          <a:bodyPr vert="horz" wrap="square" lIns="0" tIns="91440" rIns="0" bIns="45720" anchor="t" anchorCtr="0" compatLnSpc="1">
            <a:normAutofit/>
          </a:bodyPr>
          <a:lstStyle/>
          <a:p>
            <a:pPr marL="0">
              <a:spcAft>
                <a:spcPts val="0"/>
              </a:spcAft>
            </a:pPr>
            <a:r>
              <a:rPr lang="en-US" sz="2000" cap="all" dirty="0">
                <a:solidFill>
                  <a:schemeClr val="accent1"/>
                </a:solidFill>
              </a:rPr>
              <a:t>A threat model</a:t>
            </a:r>
          </a:p>
        </p:txBody>
      </p:sp>
      <p:pic>
        <p:nvPicPr>
          <p:cNvPr id="11" name="Picture 10">
            <a:extLst>
              <a:ext uri="{FF2B5EF4-FFF2-40B4-BE49-F238E27FC236}">
                <a16:creationId xmlns:a16="http://schemas.microsoft.com/office/drawing/2014/main" id="{4B559F0F-7B9F-3142-9EF4-52416A48EDFA}"/>
              </a:ext>
            </a:extLst>
          </p:cNvPr>
          <p:cNvPicPr>
            <a:picLocks noChangeAspect="1"/>
          </p:cNvPicPr>
          <p:nvPr/>
        </p:nvPicPr>
        <p:blipFill>
          <a:blip r:embed="rId3"/>
          <a:stretch>
            <a:fillRect/>
          </a:stretch>
        </p:blipFill>
        <p:spPr>
          <a:xfrm>
            <a:off x="9161930" y="3646716"/>
            <a:ext cx="2164972" cy="2535296"/>
          </a:xfrm>
          <a:prstGeom prst="rect">
            <a:avLst/>
          </a:prstGeom>
        </p:spPr>
      </p:pic>
      <p:sp>
        <p:nvSpPr>
          <p:cNvPr id="12" name="TextBox 11">
            <a:extLst>
              <a:ext uri="{FF2B5EF4-FFF2-40B4-BE49-F238E27FC236}">
                <a16:creationId xmlns:a16="http://schemas.microsoft.com/office/drawing/2014/main" id="{7EFD1B0C-113E-E744-AC1E-46B7D3B0ECC9}"/>
              </a:ext>
            </a:extLst>
          </p:cNvPr>
          <p:cNvSpPr txBox="1"/>
          <p:nvPr/>
        </p:nvSpPr>
        <p:spPr>
          <a:xfrm>
            <a:off x="9161930" y="6337168"/>
            <a:ext cx="2294964" cy="230832"/>
          </a:xfrm>
          <a:prstGeom prst="rect">
            <a:avLst/>
          </a:prstGeom>
          <a:noFill/>
        </p:spPr>
        <p:txBody>
          <a:bodyPr wrap="square" lIns="0" tIns="0" rIns="0" bIns="45720" rtlCol="0">
            <a:spAutoFit/>
          </a:bodyPr>
          <a:lstStyle/>
          <a:p>
            <a:r>
              <a:rPr lang="en-US" sz="1200" dirty="0"/>
              <a:t>Source: </a:t>
            </a:r>
            <a:r>
              <a:rPr lang="en-US" sz="1200" dirty="0" err="1"/>
              <a:t>Badnets</a:t>
            </a:r>
            <a:r>
              <a:rPr lang="en-US" sz="1200" dirty="0"/>
              <a:t>, Wang et. all</a:t>
            </a:r>
          </a:p>
        </p:txBody>
      </p:sp>
      <p:pic>
        <p:nvPicPr>
          <p:cNvPr id="1026" name="Picture 2" descr="Image result for speed limit sign">
            <a:extLst>
              <a:ext uri="{FF2B5EF4-FFF2-40B4-BE49-F238E27FC236}">
                <a16:creationId xmlns:a16="http://schemas.microsoft.com/office/drawing/2014/main" id="{6F322F47-2835-9B46-A051-75C5A279E5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161929" y="830041"/>
            <a:ext cx="2164971" cy="26528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9FF2DC-6E3A-7D4A-B234-8A292527A44A}"/>
              </a:ext>
            </a:extLst>
          </p:cNvPr>
          <p:cNvSpPr/>
          <p:nvPr/>
        </p:nvSpPr>
        <p:spPr>
          <a:xfrm>
            <a:off x="10156371" y="2503718"/>
            <a:ext cx="161719" cy="146302"/>
          </a:xfrm>
          <a:prstGeom prst="rect">
            <a:avLst/>
          </a:prstGeom>
          <a:solidFill>
            <a:srgbClr val="DDE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TextBox 5">
            <a:extLst>
              <a:ext uri="{FF2B5EF4-FFF2-40B4-BE49-F238E27FC236}">
                <a16:creationId xmlns:a16="http://schemas.microsoft.com/office/drawing/2014/main" id="{72D85518-07E9-5940-AEEE-58C363294285}"/>
              </a:ext>
            </a:extLst>
          </p:cNvPr>
          <p:cNvSpPr txBox="1"/>
          <p:nvPr/>
        </p:nvSpPr>
        <p:spPr>
          <a:xfrm>
            <a:off x="9013369" y="468091"/>
            <a:ext cx="2743197" cy="292388"/>
          </a:xfrm>
          <a:prstGeom prst="rect">
            <a:avLst/>
          </a:prstGeom>
          <a:noFill/>
        </p:spPr>
        <p:txBody>
          <a:bodyPr wrap="square" lIns="0" tIns="0" rIns="0" bIns="45720" rtlCol="0">
            <a:spAutoFit/>
          </a:bodyPr>
          <a:lstStyle/>
          <a:p>
            <a:r>
              <a:rPr lang="en-US" sz="1600" dirty="0"/>
              <a:t>IARPA </a:t>
            </a:r>
            <a:r>
              <a:rPr lang="en-US" sz="1600" dirty="0" err="1"/>
              <a:t>TrojanAI</a:t>
            </a:r>
            <a:r>
              <a:rPr lang="en-US" sz="1600" dirty="0"/>
              <a:t> Challenge</a:t>
            </a:r>
          </a:p>
        </p:txBody>
      </p:sp>
    </p:spTree>
    <p:extLst>
      <p:ext uri="{BB962C8B-B14F-4D97-AF65-F5344CB8AC3E}">
        <p14:creationId xmlns:p14="http://schemas.microsoft.com/office/powerpoint/2010/main" val="121935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0251"/>
          </a:xfrm>
          <a:prstGeom prst="rect">
            <a:avLst/>
          </a:prstGeom>
        </p:spPr>
      </p:pic>
      <p:sp>
        <p:nvSpPr>
          <p:cNvPr id="8" name="Title 7"/>
          <p:cNvSpPr>
            <a:spLocks noGrp="1"/>
          </p:cNvSpPr>
          <p:nvPr>
            <p:ph type="ctrTitle"/>
          </p:nvPr>
        </p:nvSpPr>
        <p:spPr>
          <a:xfrm>
            <a:off x="381000" y="4320988"/>
            <a:ext cx="10188388" cy="1949184"/>
          </a:xfrm>
        </p:spPr>
        <p:txBody>
          <a:bodyPr/>
          <a:lstStyle/>
          <a:p>
            <a:r>
              <a:rPr lang="en-US" sz="5400" dirty="0"/>
              <a:t>Data poisoning attack of  Satellite Building  Detection Algorithm</a:t>
            </a:r>
          </a:p>
        </p:txBody>
      </p:sp>
    </p:spTree>
    <p:extLst>
      <p:ext uri="{BB962C8B-B14F-4D97-AF65-F5344CB8AC3E}">
        <p14:creationId xmlns:p14="http://schemas.microsoft.com/office/powerpoint/2010/main" val="50614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10" y="1244305"/>
            <a:ext cx="2133591" cy="2133591"/>
          </a:xfrm>
          <a:prstGeom prst="rect">
            <a:avLst/>
          </a:prstGeom>
          <a:scene3d>
            <a:camera prst="isometricOffAxis2Right">
              <a:rot lat="1800000" lon="19200000" rev="0"/>
            </a:camera>
            <a:lightRig rig="threePt" dir="t"/>
          </a:scene3d>
        </p:spPr>
      </p:pic>
      <p:pic>
        <p:nvPicPr>
          <p:cNvPr id="1034" name="Picture 10" descr="https://miro.medium.com/max/700/1*k_kIMQ0Rd-Ook6Z2pTjm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6" y="1792860"/>
            <a:ext cx="3172403" cy="29231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1985" y="1636077"/>
            <a:ext cx="1402554" cy="1402554"/>
          </a:xfrm>
          <a:prstGeom prst="rect">
            <a:avLst/>
          </a:prstGeom>
          <a:ln>
            <a:noFill/>
          </a:ln>
          <a:effectLst>
            <a:outerShdw blurRad="225425" dist="50800" dir="5220000" algn="ctr">
              <a:srgbClr val="000000">
                <a:alpha val="33000"/>
              </a:srgbClr>
            </a:outerShdw>
          </a:effectLst>
          <a:scene3d>
            <a:camera prst="perspectiveFront" fov="3600000">
              <a:rot lat="1800000" lon="19200000" rev="0"/>
            </a:camera>
            <a:lightRig rig="harsh" dir="t">
              <a:rot lat="0" lon="0" rev="3000000"/>
            </a:lightRig>
          </a:scene3d>
          <a:sp3d extrusionH="254000" contourW="19050">
            <a:bevelT w="82550" h="44450" prst="angle"/>
            <a:bevelB w="82550" h="44450" prst="angle"/>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2344" y="756133"/>
            <a:ext cx="2617923" cy="2617923"/>
          </a:xfrm>
          <a:prstGeom prst="rect">
            <a:avLst/>
          </a:prstGeom>
          <a:scene3d>
            <a:camera prst="isometricOffAxis2Right">
              <a:rot lat="1800000" lon="19200000" rev="0"/>
            </a:camera>
            <a:lightRig rig="threePt" dir="t"/>
          </a:scene3d>
        </p:spPr>
      </p:pic>
      <p:cxnSp>
        <p:nvCxnSpPr>
          <p:cNvPr id="12" name="Straight Connector 11"/>
          <p:cNvCxnSpPr>
            <a:cxnSpLocks/>
          </p:cNvCxnSpPr>
          <p:nvPr/>
        </p:nvCxnSpPr>
        <p:spPr>
          <a:xfrm>
            <a:off x="3062136" y="2403735"/>
            <a:ext cx="1297281" cy="770871"/>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cxnSpLocks/>
          </p:cNvCxnSpPr>
          <p:nvPr/>
        </p:nvCxnSpPr>
        <p:spPr>
          <a:xfrm>
            <a:off x="2901666" y="2619267"/>
            <a:ext cx="456053" cy="2104261"/>
          </a:xfrm>
          <a:prstGeom prst="line">
            <a:avLst/>
          </a:prstGeom>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1437620" y="3805536"/>
            <a:ext cx="744114" cy="1384995"/>
          </a:xfrm>
          <a:prstGeom prst="rect">
            <a:avLst/>
          </a:prstGeom>
          <a:noFill/>
        </p:spPr>
        <p:txBody>
          <a:bodyPr wrap="none" rtlCol="0">
            <a:spAutoFit/>
          </a:bodyPr>
          <a:lstStyle/>
          <a:p>
            <a:r>
              <a:rPr lang="en-US" sz="1200" b="1" dirty="0">
                <a:latin typeface="Graphik" panose="020B0503030202060203"/>
              </a:rPr>
              <a:t>Class 0</a:t>
            </a:r>
          </a:p>
          <a:p>
            <a:r>
              <a:rPr lang="en-US" sz="1200" b="1" dirty="0">
                <a:latin typeface="Graphik" panose="020B0503030202060203"/>
              </a:rPr>
              <a:t>Class 1</a:t>
            </a:r>
          </a:p>
          <a:p>
            <a:r>
              <a:rPr lang="en-US" sz="1200" b="1" dirty="0">
                <a:latin typeface="Graphik" panose="020B0503030202060203"/>
              </a:rPr>
              <a:t>.</a:t>
            </a:r>
          </a:p>
          <a:p>
            <a:r>
              <a:rPr lang="en-US" sz="1200" b="1" dirty="0">
                <a:latin typeface="Graphik" panose="020B0503030202060203"/>
              </a:rPr>
              <a:t>.</a:t>
            </a:r>
          </a:p>
          <a:p>
            <a:r>
              <a:rPr lang="en-US" sz="1200" b="1" dirty="0">
                <a:latin typeface="Graphik" panose="020B0503030202060203"/>
              </a:rPr>
              <a:t>.</a:t>
            </a:r>
          </a:p>
          <a:p>
            <a:r>
              <a:rPr lang="en-US" sz="1200" b="1" dirty="0">
                <a:latin typeface="Graphik" panose="020B0503030202060203"/>
              </a:rPr>
              <a:t>.</a:t>
            </a:r>
          </a:p>
          <a:p>
            <a:r>
              <a:rPr lang="en-US" sz="1200" b="1" dirty="0">
                <a:latin typeface="Graphik" panose="020B0503030202060203"/>
              </a:rPr>
              <a:t>.</a:t>
            </a:r>
          </a:p>
        </p:txBody>
      </p:sp>
      <p:sp>
        <p:nvSpPr>
          <p:cNvPr id="38" name="TextBox 37"/>
          <p:cNvSpPr txBox="1"/>
          <p:nvPr/>
        </p:nvSpPr>
        <p:spPr>
          <a:xfrm>
            <a:off x="5920479" y="5292632"/>
            <a:ext cx="1974980" cy="276999"/>
          </a:xfrm>
          <a:prstGeom prst="rect">
            <a:avLst/>
          </a:prstGeom>
          <a:noFill/>
        </p:spPr>
        <p:txBody>
          <a:bodyPr wrap="square" rtlCol="0">
            <a:spAutoFit/>
          </a:bodyPr>
          <a:lstStyle/>
          <a:p>
            <a:r>
              <a:rPr lang="en-US" sz="1200" b="1" dirty="0">
                <a:latin typeface="Graphik" panose="020B0503030202060203"/>
              </a:rPr>
              <a:t>Convolutional Layers</a:t>
            </a:r>
          </a:p>
        </p:txBody>
      </p:sp>
      <p:sp>
        <p:nvSpPr>
          <p:cNvPr id="39" name="TextBox 38"/>
          <p:cNvSpPr txBox="1"/>
          <p:nvPr/>
        </p:nvSpPr>
        <p:spPr>
          <a:xfrm>
            <a:off x="62944" y="5359785"/>
            <a:ext cx="3066541" cy="461665"/>
          </a:xfrm>
          <a:prstGeom prst="rect">
            <a:avLst/>
          </a:prstGeom>
          <a:noFill/>
        </p:spPr>
        <p:txBody>
          <a:bodyPr wrap="square" rtlCol="0">
            <a:spAutoFit/>
          </a:bodyPr>
          <a:lstStyle/>
          <a:p>
            <a:r>
              <a:rPr lang="en-US" sz="1200" b="1" dirty="0">
                <a:latin typeface="Graphik" panose="020B0503030202060203"/>
              </a:rPr>
              <a:t>Detecting Objects from </a:t>
            </a:r>
            <a:br>
              <a:rPr lang="en-US" sz="1200" b="1" dirty="0">
                <a:latin typeface="Graphik" panose="020B0503030202060203"/>
              </a:rPr>
            </a:br>
            <a:r>
              <a:rPr lang="en-US" sz="1200" b="1" dirty="0">
                <a:latin typeface="Graphik" panose="020B0503030202060203"/>
              </a:rPr>
              <a:t>Satellite Image</a:t>
            </a:r>
          </a:p>
        </p:txBody>
      </p:sp>
      <p:sp>
        <p:nvSpPr>
          <p:cNvPr id="44" name="TextBox 43">
            <a:extLst>
              <a:ext uri="{FF2B5EF4-FFF2-40B4-BE49-F238E27FC236}">
                <a16:creationId xmlns:a16="http://schemas.microsoft.com/office/drawing/2014/main" id="{18769C46-DC07-4FB2-9F48-B54CDE98A3A8}"/>
              </a:ext>
            </a:extLst>
          </p:cNvPr>
          <p:cNvSpPr txBox="1"/>
          <p:nvPr/>
        </p:nvSpPr>
        <p:spPr>
          <a:xfrm>
            <a:off x="3158252" y="5358476"/>
            <a:ext cx="1673734" cy="276999"/>
          </a:xfrm>
          <a:prstGeom prst="rect">
            <a:avLst/>
          </a:prstGeom>
          <a:noFill/>
        </p:spPr>
        <p:txBody>
          <a:bodyPr wrap="square" rtlCol="0">
            <a:spAutoFit/>
          </a:bodyPr>
          <a:lstStyle/>
          <a:p>
            <a:r>
              <a:rPr lang="en-US" sz="1200" b="1" dirty="0">
                <a:latin typeface="Graphik" panose="020B0503030202060203"/>
              </a:rPr>
              <a:t>Extracted Building</a:t>
            </a:r>
          </a:p>
        </p:txBody>
      </p:sp>
      <p:grpSp>
        <p:nvGrpSpPr>
          <p:cNvPr id="35" name="Group 34">
            <a:extLst>
              <a:ext uri="{FF2B5EF4-FFF2-40B4-BE49-F238E27FC236}">
                <a16:creationId xmlns:a16="http://schemas.microsoft.com/office/drawing/2014/main" id="{B226163A-F0F1-407B-B9E3-21C563B7455E}"/>
              </a:ext>
            </a:extLst>
          </p:cNvPr>
          <p:cNvGrpSpPr/>
          <p:nvPr/>
        </p:nvGrpSpPr>
        <p:grpSpPr>
          <a:xfrm>
            <a:off x="3398849" y="3431515"/>
            <a:ext cx="8038771" cy="1994399"/>
            <a:chOff x="3398849" y="3431515"/>
            <a:chExt cx="8038771" cy="1994399"/>
          </a:xfrm>
        </p:grpSpPr>
        <p:grpSp>
          <p:nvGrpSpPr>
            <p:cNvPr id="34" name="Group 33">
              <a:extLst>
                <a:ext uri="{FF2B5EF4-FFF2-40B4-BE49-F238E27FC236}">
                  <a16:creationId xmlns:a16="http://schemas.microsoft.com/office/drawing/2014/main" id="{15F16FC4-4B47-4BEE-80AF-34B2416528ED}"/>
                </a:ext>
              </a:extLst>
            </p:cNvPr>
            <p:cNvGrpSpPr/>
            <p:nvPr/>
          </p:nvGrpSpPr>
          <p:grpSpPr>
            <a:xfrm>
              <a:off x="3398849" y="3431515"/>
              <a:ext cx="8038771" cy="1994399"/>
              <a:chOff x="3398849" y="3431515"/>
              <a:chExt cx="8038771" cy="1994399"/>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8849" y="3431515"/>
                <a:ext cx="1292673" cy="1292673"/>
              </a:xfrm>
              <a:prstGeom prst="rect">
                <a:avLst/>
              </a:prstGeom>
              <a:ln>
                <a:noFill/>
              </a:ln>
              <a:effectLst>
                <a:outerShdw blurRad="225425" dist="50800" dir="5220000" algn="ctr">
                  <a:srgbClr val="000000">
                    <a:alpha val="33000"/>
                  </a:srgbClr>
                </a:outerShdw>
              </a:effectLst>
              <a:scene3d>
                <a:camera prst="perspectiveFront" fov="3600000">
                  <a:rot lat="1800000" lon="19200000" rev="0"/>
                </a:camera>
                <a:lightRig rig="harsh" dir="t">
                  <a:rot lat="0" lon="0" rev="3000000"/>
                </a:lightRig>
              </a:scene3d>
              <a:sp3d extrusionH="254000" contourW="19050">
                <a:bevelT w="82550" h="44450" prst="angle"/>
                <a:bevelB w="82550" h="44450" prst="angle"/>
                <a:contourClr>
                  <a:srgbClr val="FFFFFF"/>
                </a:contourClr>
              </a:sp3d>
            </p:spPr>
          </p:pic>
          <p:sp>
            <p:nvSpPr>
              <p:cNvPr id="14" name="Rectangle 13"/>
              <p:cNvSpPr/>
              <p:nvPr/>
            </p:nvSpPr>
            <p:spPr>
              <a:xfrm>
                <a:off x="4000733" y="3856872"/>
                <a:ext cx="350962" cy="274406"/>
              </a:xfrm>
              <a:prstGeom prst="rect">
                <a:avLst/>
              </a:prstGeom>
              <a:noFill/>
              <a:ln w="34925">
                <a:solidFill>
                  <a:srgbClr val="7030A0"/>
                </a:solidFill>
              </a:ln>
              <a:effectLst>
                <a:outerShdw blurRad="317500" dir="2700000" algn="ctr">
                  <a:srgbClr val="000000">
                    <a:alpha val="43000"/>
                  </a:srgbClr>
                </a:outerShdw>
              </a:effectLst>
              <a:scene3d>
                <a:camera prst="perspectiveFront" fov="2700000">
                  <a:rot lat="1800000" lon="19200000" rev="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18F4DA-0060-4A9F-8DDB-F86AAED6DD15}"/>
                  </a:ext>
                </a:extLst>
              </p:cNvPr>
              <p:cNvPicPr>
                <a:picLocks noChangeAspect="1"/>
              </p:cNvPicPr>
              <p:nvPr/>
            </p:nvPicPr>
            <p:blipFill>
              <a:blip r:embed="rId8"/>
              <a:stretch>
                <a:fillRect/>
              </a:stretch>
            </p:blipFill>
            <p:spPr>
              <a:xfrm>
                <a:off x="9290334" y="3607296"/>
                <a:ext cx="2147286" cy="1818618"/>
              </a:xfrm>
              <a:prstGeom prst="rect">
                <a:avLst/>
              </a:prstGeom>
            </p:spPr>
          </p:pic>
          <p:pic>
            <p:nvPicPr>
              <p:cNvPr id="4" name="Picture 3">
                <a:extLst>
                  <a:ext uri="{FF2B5EF4-FFF2-40B4-BE49-F238E27FC236}">
                    <a16:creationId xmlns:a16="http://schemas.microsoft.com/office/drawing/2014/main" id="{45017E50-5DE5-4B04-9F5F-EB092D6FDBB3}"/>
                  </a:ext>
                </a:extLst>
              </p:cNvPr>
              <p:cNvPicPr>
                <a:picLocks noChangeAspect="1"/>
              </p:cNvPicPr>
              <p:nvPr/>
            </p:nvPicPr>
            <p:blipFill rotWithShape="1">
              <a:blip r:embed="rId9"/>
              <a:srcRect t="8806" b="12539"/>
              <a:stretch/>
            </p:blipFill>
            <p:spPr>
              <a:xfrm>
                <a:off x="4535046" y="3543169"/>
                <a:ext cx="4697754" cy="1462696"/>
              </a:xfrm>
              <a:prstGeom prst="rect">
                <a:avLst/>
              </a:prstGeom>
            </p:spPr>
          </p:pic>
          <p:cxnSp>
            <p:nvCxnSpPr>
              <p:cNvPr id="23" name="Straight Connector 22"/>
              <p:cNvCxnSpPr>
                <a:cxnSpLocks/>
              </p:cNvCxnSpPr>
              <p:nvPr/>
            </p:nvCxnSpPr>
            <p:spPr>
              <a:xfrm>
                <a:off x="3981349" y="4185576"/>
                <a:ext cx="1488859" cy="13597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a:cxnSpLocks/>
                <a:stCxn id="14" idx="3"/>
              </p:cNvCxnSpPr>
              <p:nvPr/>
            </p:nvCxnSpPr>
            <p:spPr>
              <a:xfrm>
                <a:off x="4351695" y="3994075"/>
                <a:ext cx="1118513" cy="34084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BDC5EC3-117F-4445-9E72-68851D2800E6}"/>
                  </a:ext>
                </a:extLst>
              </p:cNvPr>
              <p:cNvCxnSpPr>
                <a:cxnSpLocks/>
              </p:cNvCxnSpPr>
              <p:nvPr/>
            </p:nvCxnSpPr>
            <p:spPr>
              <a:xfrm>
                <a:off x="8397240" y="3579885"/>
                <a:ext cx="893093" cy="1857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322BFCE-1EE2-4256-8610-DE0DABF3DAA5}"/>
                  </a:ext>
                </a:extLst>
              </p:cNvPr>
              <p:cNvCxnSpPr>
                <a:cxnSpLocks/>
              </p:cNvCxnSpPr>
              <p:nvPr/>
            </p:nvCxnSpPr>
            <p:spPr>
              <a:xfrm>
                <a:off x="8549640" y="3732285"/>
                <a:ext cx="740693" cy="21467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0F80FB1-F093-428F-8F0C-2AA450B8FC08}"/>
                  </a:ext>
                </a:extLst>
              </p:cNvPr>
              <p:cNvCxnSpPr>
                <a:cxnSpLocks/>
              </p:cNvCxnSpPr>
              <p:nvPr/>
            </p:nvCxnSpPr>
            <p:spPr>
              <a:xfrm>
                <a:off x="8618220" y="3839622"/>
                <a:ext cx="672113" cy="266792"/>
              </a:xfrm>
              <a:prstGeom prst="line">
                <a:avLst/>
              </a:prstGeom>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63AB8A07-89C4-41E5-A2F5-1B2275AC9747}"/>
                  </a:ext>
                </a:extLst>
              </p:cNvPr>
              <p:cNvSpPr/>
              <p:nvPr/>
            </p:nvSpPr>
            <p:spPr>
              <a:xfrm>
                <a:off x="9045923" y="4031127"/>
                <a:ext cx="215644" cy="461665"/>
              </a:xfrm>
              <a:prstGeom prst="rect">
                <a:avLst/>
              </a:prstGeom>
            </p:spPr>
            <p:txBody>
              <a:bodyPr wrap="square">
                <a:spAutoFit/>
              </a:bodyPr>
              <a:lstStyle/>
              <a:p>
                <a:r>
                  <a:rPr lang="en-US" sz="800" b="1" dirty="0"/>
                  <a:t>.</a:t>
                </a:r>
              </a:p>
              <a:p>
                <a:r>
                  <a:rPr lang="en-US" sz="800" b="1" dirty="0"/>
                  <a:t>.</a:t>
                </a:r>
              </a:p>
              <a:p>
                <a:r>
                  <a:rPr lang="en-US" sz="800" b="1" dirty="0"/>
                  <a:t>.</a:t>
                </a:r>
              </a:p>
            </p:txBody>
          </p:sp>
        </p:grpSp>
        <p:cxnSp>
          <p:nvCxnSpPr>
            <p:cNvPr id="42" name="Straight Connector 41">
              <a:extLst>
                <a:ext uri="{FF2B5EF4-FFF2-40B4-BE49-F238E27FC236}">
                  <a16:creationId xmlns:a16="http://schemas.microsoft.com/office/drawing/2014/main" id="{CAEBFD31-184A-492D-853E-EB6A7613CC6B}"/>
                </a:ext>
              </a:extLst>
            </p:cNvPr>
            <p:cNvCxnSpPr>
              <a:cxnSpLocks/>
            </p:cNvCxnSpPr>
            <p:nvPr/>
          </p:nvCxnSpPr>
          <p:spPr>
            <a:xfrm>
              <a:off x="9158703" y="4530951"/>
              <a:ext cx="131630" cy="645532"/>
            </a:xfrm>
            <a:prstGeom prst="line">
              <a:avLst/>
            </a:prstGeom>
          </p:spPr>
          <p:style>
            <a:lnRef idx="1">
              <a:schemeClr val="dk1"/>
            </a:lnRef>
            <a:fillRef idx="0">
              <a:schemeClr val="dk1"/>
            </a:fillRef>
            <a:effectRef idx="0">
              <a:schemeClr val="dk1"/>
            </a:effectRef>
            <a:fontRef idx="minor">
              <a:schemeClr val="tx1"/>
            </a:fontRef>
          </p:style>
        </p:cxnSp>
      </p:grpSp>
      <p:sp>
        <p:nvSpPr>
          <p:cNvPr id="37" name="TextBox 36"/>
          <p:cNvSpPr txBox="1"/>
          <p:nvPr/>
        </p:nvSpPr>
        <p:spPr>
          <a:xfrm>
            <a:off x="9430544" y="5306495"/>
            <a:ext cx="1720407" cy="276999"/>
          </a:xfrm>
          <a:prstGeom prst="rect">
            <a:avLst/>
          </a:prstGeom>
          <a:noFill/>
        </p:spPr>
        <p:txBody>
          <a:bodyPr wrap="none" rtlCol="0">
            <a:spAutoFit/>
          </a:bodyPr>
          <a:lstStyle/>
          <a:p>
            <a:r>
              <a:rPr lang="en-US" sz="1200" b="1" dirty="0">
                <a:latin typeface="Graphik" panose="020B0503030202060203"/>
              </a:rPr>
              <a:t>Dense Layers (Classifier)</a:t>
            </a:r>
          </a:p>
        </p:txBody>
      </p:sp>
      <p:sp>
        <p:nvSpPr>
          <p:cNvPr id="29" name="TextBox 28">
            <a:extLst>
              <a:ext uri="{FF2B5EF4-FFF2-40B4-BE49-F238E27FC236}">
                <a16:creationId xmlns:a16="http://schemas.microsoft.com/office/drawing/2014/main" id="{101D51C1-185F-44D4-A963-C02A18D212B9}"/>
              </a:ext>
            </a:extLst>
          </p:cNvPr>
          <p:cNvSpPr txBox="1"/>
          <p:nvPr/>
        </p:nvSpPr>
        <p:spPr>
          <a:xfrm>
            <a:off x="6759388" y="5570993"/>
            <a:ext cx="3236122" cy="307777"/>
          </a:xfrm>
          <a:prstGeom prst="rect">
            <a:avLst/>
          </a:prstGeom>
          <a:noFill/>
        </p:spPr>
        <p:txBody>
          <a:bodyPr wrap="square" rtlCol="0">
            <a:spAutoFit/>
          </a:bodyPr>
          <a:lstStyle/>
          <a:p>
            <a:r>
              <a:rPr lang="en-US" sz="1400" b="1" dirty="0">
                <a:solidFill>
                  <a:srgbClr val="7500C0"/>
                </a:solidFill>
                <a:latin typeface="Graphik" panose="020B0503030202060203"/>
              </a:rPr>
              <a:t>Convolutional Neural Network</a:t>
            </a:r>
          </a:p>
        </p:txBody>
      </p:sp>
      <p:sp>
        <p:nvSpPr>
          <p:cNvPr id="9" name="Rectangle 8">
            <a:extLst>
              <a:ext uri="{FF2B5EF4-FFF2-40B4-BE49-F238E27FC236}">
                <a16:creationId xmlns:a16="http://schemas.microsoft.com/office/drawing/2014/main" id="{1D580294-E434-490A-B03C-39430CD6795F}"/>
              </a:ext>
            </a:extLst>
          </p:cNvPr>
          <p:cNvSpPr/>
          <p:nvPr/>
        </p:nvSpPr>
        <p:spPr>
          <a:xfrm>
            <a:off x="4722041" y="3528929"/>
            <a:ext cx="6740978" cy="20271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p:txBody>
          <a:bodyPr>
            <a:normAutofit/>
          </a:bodyPr>
          <a:lstStyle/>
          <a:p>
            <a:r>
              <a:rPr lang="en-US" sz="3200" b="1" dirty="0">
                <a:latin typeface="Graphik" panose="020B0503030202060203"/>
              </a:rPr>
              <a:t>How we train the </a:t>
            </a:r>
            <a:r>
              <a:rPr lang="en-US" sz="3200" dirty="0">
                <a:latin typeface="Graphik" panose="020B0503030202060203"/>
              </a:rPr>
              <a:t>AI </a:t>
            </a:r>
            <a:r>
              <a:rPr lang="en-US" sz="3200" b="1" dirty="0">
                <a:latin typeface="Graphik" panose="020B0503030202060203"/>
              </a:rPr>
              <a:t>model?</a:t>
            </a:r>
            <a:br>
              <a:rPr lang="en-US" sz="3200" b="1" dirty="0">
                <a:latin typeface="Graphik" panose="020B0503030202060203"/>
              </a:rPr>
            </a:br>
            <a:r>
              <a:rPr lang="en-US" sz="1800" b="1" dirty="0">
                <a:solidFill>
                  <a:srgbClr val="7E00FF"/>
                </a:solidFill>
                <a:latin typeface="Graphik" panose="020B0503030202060203"/>
              </a:rPr>
              <a:t>PROCEDURE OF BUILDING EXTRACTION AND CNN MODEL TRAINING</a:t>
            </a:r>
          </a:p>
        </p:txBody>
      </p:sp>
    </p:spTree>
    <p:extLst>
      <p:ext uri="{BB962C8B-B14F-4D97-AF65-F5344CB8AC3E}">
        <p14:creationId xmlns:p14="http://schemas.microsoft.com/office/powerpoint/2010/main" val="411493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E3B945B3-E60D-4B2A-A3BB-2BABCCA27DF7}"/>
              </a:ext>
            </a:extLst>
          </p:cNvPr>
          <p:cNvCxnSpPr>
            <a:cxnSpLocks/>
          </p:cNvCxnSpPr>
          <p:nvPr/>
        </p:nvCxnSpPr>
        <p:spPr>
          <a:xfrm>
            <a:off x="482600" y="4565297"/>
            <a:ext cx="10502900" cy="82678"/>
          </a:xfrm>
          <a:prstGeom prst="straightConnector1">
            <a:avLst/>
          </a:prstGeom>
          <a:ln w="38100">
            <a:solidFill>
              <a:schemeClr val="tx2">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4000" b="1" dirty="0">
                <a:latin typeface="Graphik" panose="020B0503030202060203"/>
              </a:rPr>
              <a:t>POISON GENERATING &amp; TRAINING</a:t>
            </a:r>
            <a:br>
              <a:rPr lang="en-US" sz="4000" b="1" dirty="0">
                <a:latin typeface="Graphik" panose="020B0503030202060203"/>
              </a:rPr>
            </a:br>
            <a:r>
              <a:rPr lang="en-US" sz="2200" b="1" dirty="0">
                <a:solidFill>
                  <a:srgbClr val="7E00FF"/>
                </a:solidFill>
                <a:latin typeface="Graphik" panose="020B0503030202060203"/>
              </a:rPr>
              <a:t>PROCEDURE OF BUILDING EXTRACTION AND DNN MODEL TRAINING</a:t>
            </a:r>
          </a:p>
        </p:txBody>
      </p:sp>
      <p:sp>
        <p:nvSpPr>
          <p:cNvPr id="22" name="TextBox 21"/>
          <p:cNvSpPr txBox="1"/>
          <p:nvPr/>
        </p:nvSpPr>
        <p:spPr>
          <a:xfrm>
            <a:off x="1350619" y="2260402"/>
            <a:ext cx="1772952" cy="415498"/>
          </a:xfrm>
          <a:prstGeom prst="rect">
            <a:avLst/>
          </a:prstGeom>
          <a:noFill/>
        </p:spPr>
        <p:txBody>
          <a:bodyPr wrap="square" rtlCol="0">
            <a:spAutoFit/>
          </a:bodyPr>
          <a:lstStyle/>
          <a:p>
            <a:pPr algn="ctr"/>
            <a:r>
              <a:rPr lang="en-US" sz="1050" b="1" dirty="0">
                <a:latin typeface="Graphik" panose="020B0503030202060203"/>
              </a:rPr>
              <a:t>Generating and Splitting Poisonous Dataset</a:t>
            </a:r>
          </a:p>
        </p:txBody>
      </p:sp>
      <p:sp>
        <p:nvSpPr>
          <p:cNvPr id="24" name="TextBox 23"/>
          <p:cNvSpPr txBox="1"/>
          <p:nvPr/>
        </p:nvSpPr>
        <p:spPr>
          <a:xfrm>
            <a:off x="674292" y="1743727"/>
            <a:ext cx="1111035" cy="261610"/>
          </a:xfrm>
          <a:prstGeom prst="rect">
            <a:avLst/>
          </a:prstGeom>
          <a:noFill/>
        </p:spPr>
        <p:txBody>
          <a:bodyPr wrap="square" rtlCol="0">
            <a:spAutoFit/>
          </a:bodyPr>
          <a:lstStyle/>
          <a:p>
            <a:pPr algn="ctr"/>
            <a:r>
              <a:rPr lang="en-US" sz="1100" b="1" dirty="0">
                <a:latin typeface="Graphik" panose="020B0503030202060203"/>
              </a:rPr>
              <a:t>Train Data</a:t>
            </a:r>
          </a:p>
        </p:txBody>
      </p:sp>
      <p:sp>
        <p:nvSpPr>
          <p:cNvPr id="26" name="TextBox 25"/>
          <p:cNvSpPr txBox="1"/>
          <p:nvPr/>
        </p:nvSpPr>
        <p:spPr>
          <a:xfrm>
            <a:off x="783865" y="1469820"/>
            <a:ext cx="1049306" cy="261610"/>
          </a:xfrm>
          <a:prstGeom prst="rect">
            <a:avLst/>
          </a:prstGeom>
          <a:noFill/>
        </p:spPr>
        <p:txBody>
          <a:bodyPr wrap="square" rtlCol="0">
            <a:spAutoFit/>
          </a:bodyPr>
          <a:lstStyle/>
          <a:p>
            <a:pPr algn="ctr"/>
            <a:r>
              <a:rPr lang="en-US" sz="1100" b="1" dirty="0">
                <a:latin typeface="Graphik" panose="020B0503030202060203"/>
              </a:rPr>
              <a:t>Test Data</a:t>
            </a:r>
          </a:p>
        </p:txBody>
      </p:sp>
      <p:sp>
        <p:nvSpPr>
          <p:cNvPr id="27" name="TextBox 26"/>
          <p:cNvSpPr txBox="1"/>
          <p:nvPr/>
        </p:nvSpPr>
        <p:spPr>
          <a:xfrm>
            <a:off x="781513" y="2019567"/>
            <a:ext cx="1049306" cy="261610"/>
          </a:xfrm>
          <a:prstGeom prst="rect">
            <a:avLst/>
          </a:prstGeom>
          <a:noFill/>
        </p:spPr>
        <p:txBody>
          <a:bodyPr wrap="square" rtlCol="0">
            <a:spAutoFit/>
          </a:bodyPr>
          <a:lstStyle/>
          <a:p>
            <a:pPr algn="ctr"/>
            <a:r>
              <a:rPr lang="en-US" sz="1100" b="1" dirty="0">
                <a:latin typeface="Graphik" panose="020B0503030202060203"/>
              </a:rPr>
              <a:t>Validation</a:t>
            </a:r>
          </a:p>
        </p:txBody>
      </p:sp>
      <p:grpSp>
        <p:nvGrpSpPr>
          <p:cNvPr id="14" name="Group 13">
            <a:extLst>
              <a:ext uri="{FF2B5EF4-FFF2-40B4-BE49-F238E27FC236}">
                <a16:creationId xmlns:a16="http://schemas.microsoft.com/office/drawing/2014/main" id="{5EF7309D-7359-4A6B-B876-95A923EF6DBE}"/>
              </a:ext>
            </a:extLst>
          </p:cNvPr>
          <p:cNvGrpSpPr/>
          <p:nvPr/>
        </p:nvGrpSpPr>
        <p:grpSpPr>
          <a:xfrm>
            <a:off x="3581720" y="1514707"/>
            <a:ext cx="716645" cy="728459"/>
            <a:chOff x="3581720" y="1514707"/>
            <a:chExt cx="716645" cy="728459"/>
          </a:xfrm>
        </p:grpSpPr>
        <p:pic>
          <p:nvPicPr>
            <p:cNvPr id="13" name="Picture 12">
              <a:extLst>
                <a:ext uri="{FF2B5EF4-FFF2-40B4-BE49-F238E27FC236}">
                  <a16:creationId xmlns:a16="http://schemas.microsoft.com/office/drawing/2014/main" id="{E45601C2-A462-470D-8EDD-FF34A42137C8}"/>
                </a:ext>
              </a:extLst>
            </p:cNvPr>
            <p:cNvPicPr>
              <a:picLocks noChangeAspect="1"/>
            </p:cNvPicPr>
            <p:nvPr/>
          </p:nvPicPr>
          <p:blipFill>
            <a:blip r:embed="rId3"/>
            <a:stretch>
              <a:fillRect/>
            </a:stretch>
          </p:blipFill>
          <p:spPr>
            <a:xfrm>
              <a:off x="3674916" y="1606733"/>
              <a:ext cx="548640" cy="548640"/>
            </a:xfrm>
            <a:prstGeom prst="rect">
              <a:avLst/>
            </a:prstGeom>
            <a:ln w="76200">
              <a:solidFill>
                <a:srgbClr val="C00000"/>
              </a:solidFill>
            </a:ln>
          </p:spPr>
        </p:pic>
        <p:sp>
          <p:nvSpPr>
            <p:cNvPr id="9" name="Rounded Rectangle 8"/>
            <p:cNvSpPr/>
            <p:nvPr/>
          </p:nvSpPr>
          <p:spPr>
            <a:xfrm>
              <a:off x="3581720" y="1514707"/>
              <a:ext cx="716645" cy="728459"/>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9372338" y="2349184"/>
            <a:ext cx="1563708" cy="461665"/>
          </a:xfrm>
          <a:prstGeom prst="rect">
            <a:avLst/>
          </a:prstGeom>
          <a:noFill/>
        </p:spPr>
        <p:txBody>
          <a:bodyPr wrap="square" rtlCol="0">
            <a:spAutoFit/>
          </a:bodyPr>
          <a:lstStyle/>
          <a:p>
            <a:pPr algn="ctr"/>
            <a:r>
              <a:rPr lang="en-US" sz="1200" b="1" dirty="0">
                <a:latin typeface="Graphik" panose="020B0503030202060203"/>
              </a:rPr>
              <a:t>Training Cleaned</a:t>
            </a:r>
          </a:p>
          <a:p>
            <a:pPr algn="ctr"/>
            <a:r>
              <a:rPr lang="en-US" sz="1200" b="1" dirty="0">
                <a:latin typeface="Graphik" panose="020B0503030202060203"/>
              </a:rPr>
              <a:t>DNN Model</a:t>
            </a:r>
          </a:p>
        </p:txBody>
      </p:sp>
      <p:cxnSp>
        <p:nvCxnSpPr>
          <p:cNvPr id="6" name="Straight Arrow Connector 5">
            <a:extLst>
              <a:ext uri="{FF2B5EF4-FFF2-40B4-BE49-F238E27FC236}">
                <a16:creationId xmlns:a16="http://schemas.microsoft.com/office/drawing/2014/main" id="{A60B81A7-1AB7-4BBD-8BB6-00722B9F874B}"/>
              </a:ext>
            </a:extLst>
          </p:cNvPr>
          <p:cNvCxnSpPr>
            <a:cxnSpLocks/>
            <a:endCxn id="9" idx="1"/>
          </p:cNvCxnSpPr>
          <p:nvPr/>
        </p:nvCxnSpPr>
        <p:spPr>
          <a:xfrm>
            <a:off x="2811218" y="1876921"/>
            <a:ext cx="770502" cy="2016"/>
          </a:xfrm>
          <a:prstGeom prst="straightConnector1">
            <a:avLst/>
          </a:prstGeom>
          <a:ln w="38100">
            <a:solidFill>
              <a:srgbClr val="E86EA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E42285-6B25-4DB5-9460-257381201B99}"/>
              </a:ext>
            </a:extLst>
          </p:cNvPr>
          <p:cNvSpPr txBox="1"/>
          <p:nvPr/>
        </p:nvSpPr>
        <p:spPr>
          <a:xfrm>
            <a:off x="5019334" y="1516969"/>
            <a:ext cx="1790700" cy="738664"/>
          </a:xfrm>
          <a:prstGeom prst="rect">
            <a:avLst/>
          </a:prstGeom>
          <a:noFill/>
          <a:ln>
            <a:solidFill>
              <a:schemeClr val="tx1"/>
            </a:solidFill>
          </a:ln>
        </p:spPr>
        <p:txBody>
          <a:bodyPr wrap="square" rtlCol="0">
            <a:spAutoFit/>
          </a:bodyPr>
          <a:lstStyle/>
          <a:p>
            <a:pPr algn="ctr"/>
            <a:r>
              <a:rPr lang="en-US" sz="1400" b="1" dirty="0"/>
              <a:t>Detection</a:t>
            </a:r>
          </a:p>
          <a:p>
            <a:pPr algn="ctr"/>
            <a:r>
              <a:rPr lang="en-US" sz="1400" b="1" dirty="0"/>
              <a:t>&amp; Identification</a:t>
            </a:r>
          </a:p>
          <a:p>
            <a:pPr algn="ctr"/>
            <a:r>
              <a:rPr lang="en-US" sz="1400" b="1" dirty="0"/>
              <a:t>Poisons</a:t>
            </a:r>
          </a:p>
        </p:txBody>
      </p:sp>
      <p:cxnSp>
        <p:nvCxnSpPr>
          <p:cNvPr id="17" name="Straight Arrow Connector 16">
            <a:extLst>
              <a:ext uri="{FF2B5EF4-FFF2-40B4-BE49-F238E27FC236}">
                <a16:creationId xmlns:a16="http://schemas.microsoft.com/office/drawing/2014/main" id="{4D92210E-2FCA-4F0C-89A8-DEFB35E43771}"/>
              </a:ext>
            </a:extLst>
          </p:cNvPr>
          <p:cNvCxnSpPr>
            <a:cxnSpLocks/>
            <a:stCxn id="9" idx="3"/>
            <a:endCxn id="7" idx="1"/>
          </p:cNvCxnSpPr>
          <p:nvPr/>
        </p:nvCxnSpPr>
        <p:spPr>
          <a:xfrm>
            <a:off x="4298365" y="1878937"/>
            <a:ext cx="720969" cy="7364"/>
          </a:xfrm>
          <a:prstGeom prst="straightConnector1">
            <a:avLst/>
          </a:prstGeom>
          <a:ln w="38100">
            <a:solidFill>
              <a:srgbClr val="E86EA5"/>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BDF226-85A8-4555-86DE-A30B94604227}"/>
              </a:ext>
            </a:extLst>
          </p:cNvPr>
          <p:cNvGrpSpPr/>
          <p:nvPr/>
        </p:nvGrpSpPr>
        <p:grpSpPr>
          <a:xfrm>
            <a:off x="9795870" y="1524826"/>
            <a:ext cx="716645" cy="728459"/>
            <a:chOff x="4026090" y="2861342"/>
            <a:chExt cx="1105468" cy="1123692"/>
          </a:xfrm>
        </p:grpSpPr>
        <p:pic>
          <p:nvPicPr>
            <p:cNvPr id="21" name="Picture 20">
              <a:extLst>
                <a:ext uri="{FF2B5EF4-FFF2-40B4-BE49-F238E27FC236}">
                  <a16:creationId xmlns:a16="http://schemas.microsoft.com/office/drawing/2014/main" id="{2CBB8643-4F6D-472F-AB19-D376662DC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077" y="2999196"/>
              <a:ext cx="864146" cy="864146"/>
            </a:xfrm>
            <a:prstGeom prst="rect">
              <a:avLst/>
            </a:prstGeom>
            <a:ln w="76200">
              <a:solidFill>
                <a:srgbClr val="00B050"/>
              </a:solidFill>
            </a:ln>
          </p:spPr>
        </p:pic>
        <p:sp>
          <p:nvSpPr>
            <p:cNvPr id="23" name="Rounded Rectangle 8">
              <a:extLst>
                <a:ext uri="{FF2B5EF4-FFF2-40B4-BE49-F238E27FC236}">
                  <a16:creationId xmlns:a16="http://schemas.microsoft.com/office/drawing/2014/main" id="{94283084-1F72-4289-A6D9-4B23DBF887A1}"/>
                </a:ext>
              </a:extLst>
            </p:cNvPr>
            <p:cNvSpPr/>
            <p:nvPr/>
          </p:nvSpPr>
          <p:spPr>
            <a:xfrm>
              <a:off x="4026090" y="2861342"/>
              <a:ext cx="1105468" cy="1123692"/>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8A5B3909-51F1-447A-9826-467A47F7E1CC}"/>
              </a:ext>
            </a:extLst>
          </p:cNvPr>
          <p:cNvSpPr txBox="1"/>
          <p:nvPr/>
        </p:nvSpPr>
        <p:spPr>
          <a:xfrm>
            <a:off x="3054764" y="2284216"/>
            <a:ext cx="1772952" cy="461665"/>
          </a:xfrm>
          <a:prstGeom prst="rect">
            <a:avLst/>
          </a:prstGeom>
          <a:noFill/>
        </p:spPr>
        <p:txBody>
          <a:bodyPr wrap="square" rtlCol="0">
            <a:spAutoFit/>
          </a:bodyPr>
          <a:lstStyle/>
          <a:p>
            <a:pPr algn="ctr"/>
            <a:r>
              <a:rPr lang="en-US" sz="1200" b="1" dirty="0">
                <a:latin typeface="Graphik" panose="020B0503030202060203"/>
              </a:rPr>
              <a:t>Training Infected</a:t>
            </a:r>
          </a:p>
          <a:p>
            <a:pPr algn="ctr"/>
            <a:r>
              <a:rPr lang="en-US" sz="1200" b="1" dirty="0">
                <a:latin typeface="Graphik" panose="020B0503030202060203"/>
              </a:rPr>
              <a:t>DNN Model</a:t>
            </a:r>
          </a:p>
        </p:txBody>
      </p:sp>
      <p:sp>
        <p:nvSpPr>
          <p:cNvPr id="28" name="TextBox 27">
            <a:extLst>
              <a:ext uri="{FF2B5EF4-FFF2-40B4-BE49-F238E27FC236}">
                <a16:creationId xmlns:a16="http://schemas.microsoft.com/office/drawing/2014/main" id="{9B5AB6DD-6F98-4A12-8790-8CF3CC666795}"/>
              </a:ext>
            </a:extLst>
          </p:cNvPr>
          <p:cNvSpPr txBox="1"/>
          <p:nvPr/>
        </p:nvSpPr>
        <p:spPr>
          <a:xfrm>
            <a:off x="7389128" y="1516969"/>
            <a:ext cx="1790700" cy="738664"/>
          </a:xfrm>
          <a:prstGeom prst="rect">
            <a:avLst/>
          </a:prstGeom>
          <a:noFill/>
          <a:ln>
            <a:solidFill>
              <a:schemeClr val="tx1"/>
            </a:solidFill>
          </a:ln>
        </p:spPr>
        <p:txBody>
          <a:bodyPr wrap="square" rtlCol="0">
            <a:spAutoFit/>
          </a:bodyPr>
          <a:lstStyle/>
          <a:p>
            <a:pPr algn="ctr"/>
            <a:r>
              <a:rPr lang="en-US" sz="1400" b="1" dirty="0"/>
              <a:t>Mitigation</a:t>
            </a:r>
          </a:p>
          <a:p>
            <a:pPr algn="ctr"/>
            <a:r>
              <a:rPr lang="en-US" sz="1400" b="1" dirty="0"/>
              <a:t>&amp; Building a clean and robust model</a:t>
            </a:r>
          </a:p>
        </p:txBody>
      </p:sp>
      <p:cxnSp>
        <p:nvCxnSpPr>
          <p:cNvPr id="29" name="Straight Arrow Connector 28">
            <a:extLst>
              <a:ext uri="{FF2B5EF4-FFF2-40B4-BE49-F238E27FC236}">
                <a16:creationId xmlns:a16="http://schemas.microsoft.com/office/drawing/2014/main" id="{B134A8EF-05DC-47CA-89A1-B437727C91BF}"/>
              </a:ext>
            </a:extLst>
          </p:cNvPr>
          <p:cNvCxnSpPr>
            <a:cxnSpLocks/>
            <a:endCxn id="28" idx="1"/>
          </p:cNvCxnSpPr>
          <p:nvPr/>
        </p:nvCxnSpPr>
        <p:spPr>
          <a:xfrm>
            <a:off x="6823252" y="1878937"/>
            <a:ext cx="565876" cy="7364"/>
          </a:xfrm>
          <a:prstGeom prst="straightConnector1">
            <a:avLst/>
          </a:prstGeom>
          <a:ln w="38100">
            <a:solidFill>
              <a:srgbClr val="E86EA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6E0084-AB1A-4CC9-AA92-F2170E1A29F0}"/>
              </a:ext>
            </a:extLst>
          </p:cNvPr>
          <p:cNvCxnSpPr>
            <a:cxnSpLocks/>
            <a:stCxn id="28" idx="3"/>
            <a:endCxn id="23" idx="1"/>
          </p:cNvCxnSpPr>
          <p:nvPr/>
        </p:nvCxnSpPr>
        <p:spPr>
          <a:xfrm>
            <a:off x="9179828" y="1886301"/>
            <a:ext cx="616042" cy="2755"/>
          </a:xfrm>
          <a:prstGeom prst="straightConnector1">
            <a:avLst/>
          </a:prstGeom>
          <a:ln w="38100">
            <a:solidFill>
              <a:srgbClr val="E86EA5"/>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CBE398E-EA96-4CA5-A842-746ACE0B913B}"/>
              </a:ext>
            </a:extLst>
          </p:cNvPr>
          <p:cNvPicPr>
            <a:picLocks noChangeAspect="1"/>
          </p:cNvPicPr>
          <p:nvPr/>
        </p:nvPicPr>
        <p:blipFill>
          <a:blip r:embed="rId5"/>
          <a:stretch>
            <a:fillRect/>
          </a:stretch>
        </p:blipFill>
        <p:spPr>
          <a:xfrm>
            <a:off x="4081068" y="5331637"/>
            <a:ext cx="938266" cy="938266"/>
          </a:xfrm>
          <a:prstGeom prst="rect">
            <a:avLst/>
          </a:prstGeom>
        </p:spPr>
      </p:pic>
      <p:pic>
        <p:nvPicPr>
          <p:cNvPr id="31" name="Picture 30">
            <a:extLst>
              <a:ext uri="{FF2B5EF4-FFF2-40B4-BE49-F238E27FC236}">
                <a16:creationId xmlns:a16="http://schemas.microsoft.com/office/drawing/2014/main" id="{1CCCDE5B-E082-4F76-9014-509A9A0F073C}"/>
              </a:ext>
            </a:extLst>
          </p:cNvPr>
          <p:cNvPicPr>
            <a:picLocks noChangeAspect="1"/>
          </p:cNvPicPr>
          <p:nvPr/>
        </p:nvPicPr>
        <p:blipFill>
          <a:blip r:embed="rId6"/>
          <a:stretch>
            <a:fillRect/>
          </a:stretch>
        </p:blipFill>
        <p:spPr>
          <a:xfrm>
            <a:off x="2926617" y="4788778"/>
            <a:ext cx="686069" cy="686069"/>
          </a:xfrm>
          <a:prstGeom prst="rect">
            <a:avLst/>
          </a:prstGeom>
        </p:spPr>
      </p:pic>
      <p:pic>
        <p:nvPicPr>
          <p:cNvPr id="35" name="Picture 34">
            <a:extLst>
              <a:ext uri="{FF2B5EF4-FFF2-40B4-BE49-F238E27FC236}">
                <a16:creationId xmlns:a16="http://schemas.microsoft.com/office/drawing/2014/main" id="{D8A158CE-B9D2-494A-9F84-1AD251D8D10A}"/>
              </a:ext>
            </a:extLst>
          </p:cNvPr>
          <p:cNvPicPr>
            <a:picLocks noChangeAspect="1"/>
          </p:cNvPicPr>
          <p:nvPr/>
        </p:nvPicPr>
        <p:blipFill>
          <a:blip r:embed="rId7"/>
          <a:stretch>
            <a:fillRect/>
          </a:stretch>
        </p:blipFill>
        <p:spPr>
          <a:xfrm>
            <a:off x="1538595" y="5319507"/>
            <a:ext cx="936518" cy="936518"/>
          </a:xfrm>
          <a:prstGeom prst="rect">
            <a:avLst/>
          </a:prstGeom>
        </p:spPr>
      </p:pic>
      <p:pic>
        <p:nvPicPr>
          <p:cNvPr id="40" name="Picture 39">
            <a:extLst>
              <a:ext uri="{FF2B5EF4-FFF2-40B4-BE49-F238E27FC236}">
                <a16:creationId xmlns:a16="http://schemas.microsoft.com/office/drawing/2014/main" id="{ABF44154-0E18-4C1E-A9AC-A6024C80175C}"/>
              </a:ext>
            </a:extLst>
          </p:cNvPr>
          <p:cNvPicPr>
            <a:picLocks noChangeAspect="1"/>
          </p:cNvPicPr>
          <p:nvPr/>
        </p:nvPicPr>
        <p:blipFill>
          <a:blip r:embed="rId8"/>
          <a:stretch>
            <a:fillRect/>
          </a:stretch>
        </p:blipFill>
        <p:spPr>
          <a:xfrm>
            <a:off x="2892126" y="2915046"/>
            <a:ext cx="686069" cy="686069"/>
          </a:xfrm>
          <a:prstGeom prst="rect">
            <a:avLst/>
          </a:prstGeom>
        </p:spPr>
      </p:pic>
      <p:grpSp>
        <p:nvGrpSpPr>
          <p:cNvPr id="45" name="Group 44">
            <a:extLst>
              <a:ext uri="{FF2B5EF4-FFF2-40B4-BE49-F238E27FC236}">
                <a16:creationId xmlns:a16="http://schemas.microsoft.com/office/drawing/2014/main" id="{7F0EB6A5-6739-47C5-90EB-0225B8E5EA63}"/>
              </a:ext>
            </a:extLst>
          </p:cNvPr>
          <p:cNvGrpSpPr/>
          <p:nvPr/>
        </p:nvGrpSpPr>
        <p:grpSpPr>
          <a:xfrm>
            <a:off x="9292365" y="3868221"/>
            <a:ext cx="537211" cy="546067"/>
            <a:chOff x="4026090" y="2861342"/>
            <a:chExt cx="1105468" cy="1123692"/>
          </a:xfrm>
        </p:grpSpPr>
        <p:pic>
          <p:nvPicPr>
            <p:cNvPr id="46" name="Picture 45">
              <a:extLst>
                <a:ext uri="{FF2B5EF4-FFF2-40B4-BE49-F238E27FC236}">
                  <a16:creationId xmlns:a16="http://schemas.microsoft.com/office/drawing/2014/main" id="{6D249F98-90D2-4F12-913A-E21F9DCD1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077" y="2999196"/>
              <a:ext cx="864146" cy="864146"/>
            </a:xfrm>
            <a:prstGeom prst="rect">
              <a:avLst/>
            </a:prstGeom>
            <a:ln w="76200">
              <a:solidFill>
                <a:srgbClr val="00B050"/>
              </a:solidFill>
            </a:ln>
          </p:spPr>
        </p:pic>
        <p:sp>
          <p:nvSpPr>
            <p:cNvPr id="47" name="Rounded Rectangle 8">
              <a:extLst>
                <a:ext uri="{FF2B5EF4-FFF2-40B4-BE49-F238E27FC236}">
                  <a16:creationId xmlns:a16="http://schemas.microsoft.com/office/drawing/2014/main" id="{387E7A2A-30E2-445C-B529-BB6480D891F9}"/>
                </a:ext>
              </a:extLst>
            </p:cNvPr>
            <p:cNvSpPr/>
            <p:nvPr/>
          </p:nvSpPr>
          <p:spPr>
            <a:xfrm>
              <a:off x="4026090" y="2861342"/>
              <a:ext cx="1105468" cy="1123692"/>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CA313B42-588D-4DCE-9D4B-4B8E7BC4628B}"/>
              </a:ext>
            </a:extLst>
          </p:cNvPr>
          <p:cNvGrpSpPr/>
          <p:nvPr/>
        </p:nvGrpSpPr>
        <p:grpSpPr>
          <a:xfrm>
            <a:off x="9312119" y="5732865"/>
            <a:ext cx="537211" cy="546067"/>
            <a:chOff x="4026090" y="2861342"/>
            <a:chExt cx="1105468" cy="1123692"/>
          </a:xfrm>
        </p:grpSpPr>
        <p:pic>
          <p:nvPicPr>
            <p:cNvPr id="52" name="Picture 51">
              <a:extLst>
                <a:ext uri="{FF2B5EF4-FFF2-40B4-BE49-F238E27FC236}">
                  <a16:creationId xmlns:a16="http://schemas.microsoft.com/office/drawing/2014/main" id="{52CEECB2-AA5D-4797-A38E-444469AEA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077" y="2999196"/>
              <a:ext cx="864146" cy="864146"/>
            </a:xfrm>
            <a:prstGeom prst="rect">
              <a:avLst/>
            </a:prstGeom>
            <a:ln w="76200">
              <a:solidFill>
                <a:srgbClr val="00B050"/>
              </a:solidFill>
            </a:ln>
          </p:spPr>
        </p:pic>
        <p:sp>
          <p:nvSpPr>
            <p:cNvPr id="53" name="Rounded Rectangle 8">
              <a:extLst>
                <a:ext uri="{FF2B5EF4-FFF2-40B4-BE49-F238E27FC236}">
                  <a16:creationId xmlns:a16="http://schemas.microsoft.com/office/drawing/2014/main" id="{8509E5A2-C976-4345-8F54-BBF2F479641D}"/>
                </a:ext>
              </a:extLst>
            </p:cNvPr>
            <p:cNvSpPr/>
            <p:nvPr/>
          </p:nvSpPr>
          <p:spPr>
            <a:xfrm>
              <a:off x="4026090" y="2861342"/>
              <a:ext cx="1105468" cy="1123692"/>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270F16C5-89C9-4A3F-B67B-59DF292642CC}"/>
              </a:ext>
            </a:extLst>
          </p:cNvPr>
          <p:cNvSpPr txBox="1"/>
          <p:nvPr/>
        </p:nvSpPr>
        <p:spPr>
          <a:xfrm>
            <a:off x="0" y="3368240"/>
            <a:ext cx="1772952" cy="646331"/>
          </a:xfrm>
          <a:prstGeom prst="rect">
            <a:avLst/>
          </a:prstGeom>
          <a:noFill/>
        </p:spPr>
        <p:txBody>
          <a:bodyPr wrap="square" rtlCol="0">
            <a:spAutoFit/>
          </a:bodyPr>
          <a:lstStyle/>
          <a:p>
            <a:pPr algn="ctr"/>
            <a:r>
              <a:rPr lang="en-US" sz="1200" b="1" dirty="0">
                <a:latin typeface="Graphik" panose="020B0503030202060203"/>
              </a:rPr>
              <a:t>Adversarial</a:t>
            </a:r>
            <a:br>
              <a:rPr lang="en-US" sz="1200" b="1" dirty="0">
                <a:latin typeface="Graphik" panose="020B0503030202060203"/>
              </a:rPr>
            </a:br>
            <a:r>
              <a:rPr lang="en-US" sz="1200" b="1" dirty="0">
                <a:latin typeface="Graphik" panose="020B0503030202060203"/>
              </a:rPr>
              <a:t>Trigger Attack</a:t>
            </a:r>
            <a:br>
              <a:rPr lang="en-US" sz="1200" b="1" dirty="0">
                <a:latin typeface="Graphik" panose="020B0503030202060203"/>
              </a:rPr>
            </a:br>
            <a:r>
              <a:rPr lang="en-US" sz="1200" b="1" dirty="0">
                <a:latin typeface="Graphik" panose="020B0503030202060203"/>
              </a:rPr>
              <a:t>(Non-targeted)</a:t>
            </a:r>
          </a:p>
        </p:txBody>
      </p:sp>
      <p:sp>
        <p:nvSpPr>
          <p:cNvPr id="55" name="TextBox 54">
            <a:extLst>
              <a:ext uri="{FF2B5EF4-FFF2-40B4-BE49-F238E27FC236}">
                <a16:creationId xmlns:a16="http://schemas.microsoft.com/office/drawing/2014/main" id="{A10D8291-A7D5-4A64-A391-6704AEFC6052}"/>
              </a:ext>
            </a:extLst>
          </p:cNvPr>
          <p:cNvSpPr txBox="1"/>
          <p:nvPr/>
        </p:nvSpPr>
        <p:spPr>
          <a:xfrm>
            <a:off x="-67360" y="5204543"/>
            <a:ext cx="1772952" cy="646331"/>
          </a:xfrm>
          <a:prstGeom prst="rect">
            <a:avLst/>
          </a:prstGeom>
          <a:noFill/>
        </p:spPr>
        <p:txBody>
          <a:bodyPr wrap="square" rtlCol="0">
            <a:spAutoFit/>
          </a:bodyPr>
          <a:lstStyle/>
          <a:p>
            <a:pPr algn="ctr"/>
            <a:r>
              <a:rPr lang="en-US" sz="1200" b="1" dirty="0">
                <a:latin typeface="Graphik" panose="020B0503030202060203"/>
              </a:rPr>
              <a:t>Watermarking</a:t>
            </a:r>
            <a:br>
              <a:rPr lang="en-US" sz="1200" b="1" dirty="0">
                <a:latin typeface="Graphik" panose="020B0503030202060203"/>
              </a:rPr>
            </a:br>
            <a:r>
              <a:rPr lang="en-US" sz="1200" b="1" dirty="0">
                <a:latin typeface="Graphik" panose="020B0503030202060203"/>
              </a:rPr>
              <a:t>Attack</a:t>
            </a:r>
            <a:br>
              <a:rPr lang="en-US" sz="1200" b="1" dirty="0">
                <a:latin typeface="Graphik" panose="020B0503030202060203"/>
              </a:rPr>
            </a:br>
            <a:r>
              <a:rPr lang="en-US" sz="1200" b="1" dirty="0">
                <a:latin typeface="Graphik" panose="020B0503030202060203"/>
              </a:rPr>
              <a:t>(Targeted)</a:t>
            </a:r>
          </a:p>
        </p:txBody>
      </p:sp>
      <p:sp>
        <p:nvSpPr>
          <p:cNvPr id="56" name="TextBox 55">
            <a:extLst>
              <a:ext uri="{FF2B5EF4-FFF2-40B4-BE49-F238E27FC236}">
                <a16:creationId xmlns:a16="http://schemas.microsoft.com/office/drawing/2014/main" id="{51028293-EF51-4CDA-A5BD-537EA3B2688C}"/>
              </a:ext>
            </a:extLst>
          </p:cNvPr>
          <p:cNvSpPr txBox="1"/>
          <p:nvPr/>
        </p:nvSpPr>
        <p:spPr>
          <a:xfrm>
            <a:off x="3492862" y="4929896"/>
            <a:ext cx="1049306" cy="261610"/>
          </a:xfrm>
          <a:prstGeom prst="rect">
            <a:avLst/>
          </a:prstGeom>
          <a:noFill/>
        </p:spPr>
        <p:txBody>
          <a:bodyPr wrap="square" rtlCol="0">
            <a:spAutoFit/>
          </a:bodyPr>
          <a:lstStyle/>
          <a:p>
            <a:pPr algn="ctr"/>
            <a:r>
              <a:rPr lang="en-US" sz="1100" b="1" dirty="0">
                <a:latin typeface="Graphik" panose="020B0503030202060203"/>
              </a:rPr>
              <a:t>Target Image</a:t>
            </a:r>
          </a:p>
        </p:txBody>
      </p:sp>
      <p:sp>
        <p:nvSpPr>
          <p:cNvPr id="57" name="TextBox 56">
            <a:extLst>
              <a:ext uri="{FF2B5EF4-FFF2-40B4-BE49-F238E27FC236}">
                <a16:creationId xmlns:a16="http://schemas.microsoft.com/office/drawing/2014/main" id="{8E92E292-40FC-4A7B-AA1C-D3BCCD99FAF1}"/>
              </a:ext>
            </a:extLst>
          </p:cNvPr>
          <p:cNvSpPr txBox="1"/>
          <p:nvPr/>
        </p:nvSpPr>
        <p:spPr>
          <a:xfrm>
            <a:off x="3499952" y="3053635"/>
            <a:ext cx="1049306" cy="261610"/>
          </a:xfrm>
          <a:prstGeom prst="rect">
            <a:avLst/>
          </a:prstGeom>
          <a:noFill/>
        </p:spPr>
        <p:txBody>
          <a:bodyPr wrap="square" rtlCol="0">
            <a:spAutoFit/>
          </a:bodyPr>
          <a:lstStyle/>
          <a:p>
            <a:pPr algn="ctr"/>
            <a:r>
              <a:rPr lang="en-US" sz="1100" b="1" dirty="0">
                <a:latin typeface="Graphik" panose="020B0503030202060203"/>
              </a:rPr>
              <a:t>Adv Trigger</a:t>
            </a:r>
          </a:p>
        </p:txBody>
      </p:sp>
      <p:cxnSp>
        <p:nvCxnSpPr>
          <p:cNvPr id="58" name="Straight Arrow Connector 57">
            <a:extLst>
              <a:ext uri="{FF2B5EF4-FFF2-40B4-BE49-F238E27FC236}">
                <a16:creationId xmlns:a16="http://schemas.microsoft.com/office/drawing/2014/main" id="{C372837B-0E47-4860-AF20-F45FCE01C6C1}"/>
              </a:ext>
            </a:extLst>
          </p:cNvPr>
          <p:cNvCxnSpPr>
            <a:cxnSpLocks/>
            <a:stCxn id="35" idx="3"/>
            <a:endCxn id="18" idx="1"/>
          </p:cNvCxnSpPr>
          <p:nvPr/>
        </p:nvCxnSpPr>
        <p:spPr>
          <a:xfrm>
            <a:off x="2475113" y="5787766"/>
            <a:ext cx="1605955" cy="13004"/>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555B67E-EED1-417F-BE5F-0720A942E99C}"/>
              </a:ext>
            </a:extLst>
          </p:cNvPr>
          <p:cNvCxnSpPr>
            <a:cxnSpLocks/>
            <a:stCxn id="4" idx="3"/>
            <a:endCxn id="75" idx="1"/>
          </p:cNvCxnSpPr>
          <p:nvPr/>
        </p:nvCxnSpPr>
        <p:spPr>
          <a:xfrm>
            <a:off x="2479950" y="3858662"/>
            <a:ext cx="1601118" cy="35228"/>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5A8F6C6-AA22-41F2-881E-52A90369B210}"/>
              </a:ext>
            </a:extLst>
          </p:cNvPr>
          <p:cNvCxnSpPr>
            <a:cxnSpLocks/>
            <a:stCxn id="40" idx="2"/>
          </p:cNvCxnSpPr>
          <p:nvPr/>
        </p:nvCxnSpPr>
        <p:spPr>
          <a:xfrm>
            <a:off x="3235161" y="3601115"/>
            <a:ext cx="0" cy="29277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0FE26FC-5B17-4545-8AC7-C627EC1DE637}"/>
              </a:ext>
            </a:extLst>
          </p:cNvPr>
          <p:cNvCxnSpPr>
            <a:cxnSpLocks/>
          </p:cNvCxnSpPr>
          <p:nvPr/>
        </p:nvCxnSpPr>
        <p:spPr>
          <a:xfrm flipH="1">
            <a:off x="3231820" y="5466099"/>
            <a:ext cx="1" cy="312919"/>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F34FC3B-FB68-4E3F-8306-66EF991D623D}"/>
              </a:ext>
            </a:extLst>
          </p:cNvPr>
          <p:cNvCxnSpPr>
            <a:cxnSpLocks/>
          </p:cNvCxnSpPr>
          <p:nvPr/>
        </p:nvCxnSpPr>
        <p:spPr>
          <a:xfrm>
            <a:off x="482600" y="2819840"/>
            <a:ext cx="10530813" cy="0"/>
          </a:xfrm>
          <a:prstGeom prst="straightConnector1">
            <a:avLst/>
          </a:prstGeom>
          <a:ln w="38100">
            <a:solidFill>
              <a:schemeClr val="bg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455FB81-E0D9-4BA4-A69D-1ADA9548A211}"/>
              </a:ext>
            </a:extLst>
          </p:cNvPr>
          <p:cNvSpPr txBox="1"/>
          <p:nvPr/>
        </p:nvSpPr>
        <p:spPr>
          <a:xfrm>
            <a:off x="7431347" y="6020567"/>
            <a:ext cx="1049306" cy="430887"/>
          </a:xfrm>
          <a:prstGeom prst="rect">
            <a:avLst/>
          </a:prstGeom>
          <a:noFill/>
        </p:spPr>
        <p:txBody>
          <a:bodyPr wrap="square" rtlCol="0">
            <a:spAutoFit/>
          </a:bodyPr>
          <a:lstStyle/>
          <a:p>
            <a:pPr algn="ctr"/>
            <a:r>
              <a:rPr lang="en-US" sz="1100" b="1" dirty="0">
                <a:latin typeface="Graphik" panose="020B0503030202060203"/>
              </a:rPr>
              <a:t>Prediction on Target Image</a:t>
            </a:r>
          </a:p>
        </p:txBody>
      </p:sp>
      <p:cxnSp>
        <p:nvCxnSpPr>
          <p:cNvPr id="74" name="Straight Arrow Connector 73">
            <a:extLst>
              <a:ext uri="{FF2B5EF4-FFF2-40B4-BE49-F238E27FC236}">
                <a16:creationId xmlns:a16="http://schemas.microsoft.com/office/drawing/2014/main" id="{522A69B9-5580-40B7-96BE-A82E529D6A57}"/>
              </a:ext>
            </a:extLst>
          </p:cNvPr>
          <p:cNvCxnSpPr>
            <a:cxnSpLocks/>
            <a:stCxn id="69" idx="3"/>
          </p:cNvCxnSpPr>
          <p:nvPr/>
        </p:nvCxnSpPr>
        <p:spPr>
          <a:xfrm flipV="1">
            <a:off x="8431884" y="3370471"/>
            <a:ext cx="857372" cy="376835"/>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EB67261-87F7-4744-838B-22892D04A1A2}"/>
              </a:ext>
            </a:extLst>
          </p:cNvPr>
          <p:cNvCxnSpPr>
            <a:cxnSpLocks/>
            <a:stCxn id="69" idx="3"/>
            <a:endCxn id="47" idx="1"/>
          </p:cNvCxnSpPr>
          <p:nvPr/>
        </p:nvCxnSpPr>
        <p:spPr>
          <a:xfrm>
            <a:off x="8431884" y="3747306"/>
            <a:ext cx="860481" cy="393949"/>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897EEA1-4818-4CF8-8355-F8C25277F9B5}"/>
              </a:ext>
            </a:extLst>
          </p:cNvPr>
          <p:cNvCxnSpPr>
            <a:cxnSpLocks/>
            <a:stCxn id="96" idx="3"/>
          </p:cNvCxnSpPr>
          <p:nvPr/>
        </p:nvCxnSpPr>
        <p:spPr>
          <a:xfrm flipV="1">
            <a:off x="8434351" y="5235115"/>
            <a:ext cx="874659" cy="313407"/>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9E3ED28-A2C3-4338-99D2-7CA97D24BD06}"/>
              </a:ext>
            </a:extLst>
          </p:cNvPr>
          <p:cNvCxnSpPr>
            <a:cxnSpLocks/>
            <a:stCxn id="96" idx="3"/>
            <a:endCxn id="53" idx="1"/>
          </p:cNvCxnSpPr>
          <p:nvPr/>
        </p:nvCxnSpPr>
        <p:spPr>
          <a:xfrm>
            <a:off x="8434351" y="5548522"/>
            <a:ext cx="877768" cy="457377"/>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E8B5875-BAD5-4C33-9CFF-FA48034CB32C}"/>
              </a:ext>
            </a:extLst>
          </p:cNvPr>
          <p:cNvCxnSpPr>
            <a:cxnSpLocks/>
          </p:cNvCxnSpPr>
          <p:nvPr/>
        </p:nvCxnSpPr>
        <p:spPr>
          <a:xfrm>
            <a:off x="9826467" y="3370471"/>
            <a:ext cx="453422" cy="15762"/>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02D7F8C-6C21-4086-90C8-6C06EEFB634C}"/>
              </a:ext>
            </a:extLst>
          </p:cNvPr>
          <p:cNvCxnSpPr>
            <a:cxnSpLocks/>
          </p:cNvCxnSpPr>
          <p:nvPr/>
        </p:nvCxnSpPr>
        <p:spPr>
          <a:xfrm>
            <a:off x="9835036" y="4249242"/>
            <a:ext cx="453422" cy="15762"/>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A493ABA-A00B-4CCD-8DE4-22863890B299}"/>
              </a:ext>
            </a:extLst>
          </p:cNvPr>
          <p:cNvCxnSpPr>
            <a:cxnSpLocks/>
          </p:cNvCxnSpPr>
          <p:nvPr/>
        </p:nvCxnSpPr>
        <p:spPr>
          <a:xfrm>
            <a:off x="9843512" y="5228456"/>
            <a:ext cx="453422" cy="15762"/>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00CC5A3-8B7C-4C4F-8C0F-875FB264A0A1}"/>
              </a:ext>
            </a:extLst>
          </p:cNvPr>
          <p:cNvCxnSpPr>
            <a:cxnSpLocks/>
          </p:cNvCxnSpPr>
          <p:nvPr/>
        </p:nvCxnSpPr>
        <p:spPr>
          <a:xfrm>
            <a:off x="9843512" y="6028628"/>
            <a:ext cx="453422" cy="15762"/>
          </a:xfrm>
          <a:prstGeom prst="straightConnector1">
            <a:avLst/>
          </a:prstGeom>
          <a:ln w="381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44B32A8-1E28-42F8-B185-8F448DCAEE89}"/>
              </a:ext>
            </a:extLst>
          </p:cNvPr>
          <p:cNvSpPr txBox="1"/>
          <p:nvPr/>
        </p:nvSpPr>
        <p:spPr>
          <a:xfrm>
            <a:off x="10261379" y="3255428"/>
            <a:ext cx="782782" cy="430887"/>
          </a:xfrm>
          <a:prstGeom prst="rect">
            <a:avLst/>
          </a:prstGeom>
          <a:noFill/>
        </p:spPr>
        <p:txBody>
          <a:bodyPr wrap="square" rtlCol="0">
            <a:spAutoFit/>
          </a:bodyPr>
          <a:lstStyle/>
          <a:p>
            <a:pPr algn="ctr"/>
            <a:r>
              <a:rPr lang="en-US" sz="1100" b="1" dirty="0">
                <a:latin typeface="Graphik" panose="020B0503030202060203"/>
              </a:rPr>
              <a:t>Not Building</a:t>
            </a:r>
          </a:p>
        </p:txBody>
      </p:sp>
      <p:sp>
        <p:nvSpPr>
          <p:cNvPr id="94" name="TextBox 93">
            <a:extLst>
              <a:ext uri="{FF2B5EF4-FFF2-40B4-BE49-F238E27FC236}">
                <a16:creationId xmlns:a16="http://schemas.microsoft.com/office/drawing/2014/main" id="{1FF9FC7A-C85E-44AD-96A1-6F911E326AFA}"/>
              </a:ext>
            </a:extLst>
          </p:cNvPr>
          <p:cNvSpPr txBox="1"/>
          <p:nvPr/>
        </p:nvSpPr>
        <p:spPr>
          <a:xfrm>
            <a:off x="10230631" y="4033991"/>
            <a:ext cx="782782" cy="261610"/>
          </a:xfrm>
          <a:prstGeom prst="rect">
            <a:avLst/>
          </a:prstGeom>
          <a:noFill/>
        </p:spPr>
        <p:txBody>
          <a:bodyPr wrap="square" rtlCol="0">
            <a:spAutoFit/>
          </a:bodyPr>
          <a:lstStyle/>
          <a:p>
            <a:pPr algn="ctr"/>
            <a:r>
              <a:rPr lang="en-US" sz="1100" b="1" dirty="0">
                <a:latin typeface="Graphik" panose="020B0503030202060203"/>
              </a:rPr>
              <a:t>Building</a:t>
            </a:r>
          </a:p>
        </p:txBody>
      </p:sp>
      <p:sp>
        <p:nvSpPr>
          <p:cNvPr id="95" name="TextBox 94">
            <a:extLst>
              <a:ext uri="{FF2B5EF4-FFF2-40B4-BE49-F238E27FC236}">
                <a16:creationId xmlns:a16="http://schemas.microsoft.com/office/drawing/2014/main" id="{6049C3F2-C450-48A6-B9C4-73EFB4FFC15B}"/>
              </a:ext>
            </a:extLst>
          </p:cNvPr>
          <p:cNvSpPr txBox="1"/>
          <p:nvPr/>
        </p:nvSpPr>
        <p:spPr>
          <a:xfrm>
            <a:off x="10212653" y="5106025"/>
            <a:ext cx="782782" cy="430887"/>
          </a:xfrm>
          <a:prstGeom prst="rect">
            <a:avLst/>
          </a:prstGeom>
          <a:noFill/>
        </p:spPr>
        <p:txBody>
          <a:bodyPr wrap="square" rtlCol="0">
            <a:spAutoFit/>
          </a:bodyPr>
          <a:lstStyle/>
          <a:p>
            <a:pPr algn="ctr"/>
            <a:r>
              <a:rPr lang="en-US" sz="1100" b="1" dirty="0">
                <a:latin typeface="Graphik" panose="020B0503030202060203"/>
              </a:rPr>
              <a:t>Not Building</a:t>
            </a:r>
          </a:p>
        </p:txBody>
      </p:sp>
      <p:pic>
        <p:nvPicPr>
          <p:cNvPr id="96" name="Picture 95">
            <a:extLst>
              <a:ext uri="{FF2B5EF4-FFF2-40B4-BE49-F238E27FC236}">
                <a16:creationId xmlns:a16="http://schemas.microsoft.com/office/drawing/2014/main" id="{DE439BD5-2C08-4878-BE70-7E8022F41D09}"/>
              </a:ext>
            </a:extLst>
          </p:cNvPr>
          <p:cNvPicPr>
            <a:picLocks noChangeAspect="1"/>
          </p:cNvPicPr>
          <p:nvPr/>
        </p:nvPicPr>
        <p:blipFill>
          <a:blip r:embed="rId6"/>
          <a:stretch>
            <a:fillRect/>
          </a:stretch>
        </p:blipFill>
        <p:spPr>
          <a:xfrm>
            <a:off x="7477650" y="5070171"/>
            <a:ext cx="956701" cy="956701"/>
          </a:xfrm>
          <a:prstGeom prst="rect">
            <a:avLst/>
          </a:prstGeom>
        </p:spPr>
      </p:pic>
      <p:sp>
        <p:nvSpPr>
          <p:cNvPr id="107" name="TextBox 106">
            <a:extLst>
              <a:ext uri="{FF2B5EF4-FFF2-40B4-BE49-F238E27FC236}">
                <a16:creationId xmlns:a16="http://schemas.microsoft.com/office/drawing/2014/main" id="{2CAE9F06-1C54-40F1-8B78-E0645289FF2F}"/>
              </a:ext>
            </a:extLst>
          </p:cNvPr>
          <p:cNvSpPr txBox="1"/>
          <p:nvPr/>
        </p:nvSpPr>
        <p:spPr>
          <a:xfrm>
            <a:off x="10212653" y="5884123"/>
            <a:ext cx="782782" cy="261610"/>
          </a:xfrm>
          <a:prstGeom prst="rect">
            <a:avLst/>
          </a:prstGeom>
          <a:noFill/>
        </p:spPr>
        <p:txBody>
          <a:bodyPr wrap="square" rtlCol="0">
            <a:spAutoFit/>
          </a:bodyPr>
          <a:lstStyle/>
          <a:p>
            <a:pPr algn="ctr"/>
            <a:r>
              <a:rPr lang="en-US" sz="1100" b="1" dirty="0">
                <a:latin typeface="Graphik" panose="020B0503030202060203"/>
              </a:rPr>
              <a:t>Building</a:t>
            </a:r>
          </a:p>
        </p:txBody>
      </p:sp>
      <p:pic>
        <p:nvPicPr>
          <p:cNvPr id="4" name="Picture 3" descr="A picture containing indoor&#10;&#10;Description automatically generated">
            <a:extLst>
              <a:ext uri="{FF2B5EF4-FFF2-40B4-BE49-F238E27FC236}">
                <a16:creationId xmlns:a16="http://schemas.microsoft.com/office/drawing/2014/main" id="{99CC7955-2475-FA4F-B18A-756DBFFFE9F8}"/>
              </a:ext>
            </a:extLst>
          </p:cNvPr>
          <p:cNvPicPr>
            <a:picLocks noChangeAspect="1"/>
          </p:cNvPicPr>
          <p:nvPr/>
        </p:nvPicPr>
        <p:blipFill>
          <a:blip r:embed="rId9"/>
          <a:stretch>
            <a:fillRect/>
          </a:stretch>
        </p:blipFill>
        <p:spPr>
          <a:xfrm>
            <a:off x="1541684" y="3389529"/>
            <a:ext cx="938266" cy="938266"/>
          </a:xfrm>
          <a:prstGeom prst="rect">
            <a:avLst/>
          </a:prstGeom>
        </p:spPr>
      </p:pic>
      <p:pic>
        <p:nvPicPr>
          <p:cNvPr id="75" name="Picture 74">
            <a:extLst>
              <a:ext uri="{FF2B5EF4-FFF2-40B4-BE49-F238E27FC236}">
                <a16:creationId xmlns:a16="http://schemas.microsoft.com/office/drawing/2014/main" id="{323E304A-121A-A841-B274-A152FFB25F51}"/>
              </a:ext>
            </a:extLst>
          </p:cNvPr>
          <p:cNvPicPr>
            <a:picLocks noChangeAspect="1"/>
          </p:cNvPicPr>
          <p:nvPr/>
        </p:nvPicPr>
        <p:blipFill>
          <a:blip r:embed="rId10"/>
          <a:stretch>
            <a:fillRect/>
          </a:stretch>
        </p:blipFill>
        <p:spPr>
          <a:xfrm>
            <a:off x="4081068" y="3427327"/>
            <a:ext cx="933126" cy="933126"/>
          </a:xfrm>
          <a:prstGeom prst="rect">
            <a:avLst/>
          </a:prstGeom>
        </p:spPr>
      </p:pic>
      <p:pic>
        <p:nvPicPr>
          <p:cNvPr id="69" name="Picture 68">
            <a:extLst>
              <a:ext uri="{FF2B5EF4-FFF2-40B4-BE49-F238E27FC236}">
                <a16:creationId xmlns:a16="http://schemas.microsoft.com/office/drawing/2014/main" id="{2A7D40B4-B2E8-414F-8758-CA3C433E1077}"/>
              </a:ext>
            </a:extLst>
          </p:cNvPr>
          <p:cNvPicPr>
            <a:picLocks noChangeAspect="1"/>
          </p:cNvPicPr>
          <p:nvPr/>
        </p:nvPicPr>
        <p:blipFill>
          <a:blip r:embed="rId6"/>
          <a:stretch>
            <a:fillRect/>
          </a:stretch>
        </p:blipFill>
        <p:spPr>
          <a:xfrm>
            <a:off x="7475183" y="3268955"/>
            <a:ext cx="956701" cy="956701"/>
          </a:xfrm>
          <a:prstGeom prst="rect">
            <a:avLst/>
          </a:prstGeom>
        </p:spPr>
      </p:pic>
      <p:pic>
        <p:nvPicPr>
          <p:cNvPr id="70" name="Picture 69">
            <a:extLst>
              <a:ext uri="{FF2B5EF4-FFF2-40B4-BE49-F238E27FC236}">
                <a16:creationId xmlns:a16="http://schemas.microsoft.com/office/drawing/2014/main" id="{6BA779C4-086E-8F44-9496-8ADE11DDC12D}"/>
              </a:ext>
            </a:extLst>
          </p:cNvPr>
          <p:cNvPicPr>
            <a:picLocks noChangeAspect="1"/>
          </p:cNvPicPr>
          <p:nvPr/>
        </p:nvPicPr>
        <p:blipFill rotWithShape="1">
          <a:blip r:embed="rId8"/>
          <a:srcRect l="84081" t="83641" r="11171" b="10984"/>
          <a:stretch/>
        </p:blipFill>
        <p:spPr>
          <a:xfrm>
            <a:off x="8254999" y="3968144"/>
            <a:ext cx="45719" cy="51421"/>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6" name="Rectangle 75">
            <a:extLst>
              <a:ext uri="{FF2B5EF4-FFF2-40B4-BE49-F238E27FC236}">
                <a16:creationId xmlns:a16="http://schemas.microsoft.com/office/drawing/2014/main" id="{E232927F-2EAE-914E-BA5E-8108425F753E}"/>
              </a:ext>
            </a:extLst>
          </p:cNvPr>
          <p:cNvSpPr/>
          <p:nvPr/>
        </p:nvSpPr>
        <p:spPr>
          <a:xfrm>
            <a:off x="2428090" y="4431250"/>
            <a:ext cx="1511952" cy="307777"/>
          </a:xfrm>
          <a:prstGeom prst="rect">
            <a:avLst/>
          </a:prstGeom>
        </p:spPr>
        <p:txBody>
          <a:bodyPr wrap="none">
            <a:spAutoFit/>
          </a:bodyPr>
          <a:lstStyle/>
          <a:p>
            <a:r>
              <a:rPr lang="en-US" sz="1400" b="1" dirty="0">
                <a:solidFill>
                  <a:srgbClr val="000000"/>
                </a:solidFill>
                <a:latin typeface="Graphik"/>
              </a:rPr>
              <a:t>Training Phase</a:t>
            </a:r>
            <a:endParaRPr lang="en-US" sz="1100" dirty="0">
              <a:latin typeface="Graphik" panose="020B0503030202060203" pitchFamily="34" charset="0"/>
            </a:endParaRPr>
          </a:p>
        </p:txBody>
      </p:sp>
      <p:sp>
        <p:nvSpPr>
          <p:cNvPr id="77" name="Rectangle 76">
            <a:extLst>
              <a:ext uri="{FF2B5EF4-FFF2-40B4-BE49-F238E27FC236}">
                <a16:creationId xmlns:a16="http://schemas.microsoft.com/office/drawing/2014/main" id="{A4304AFB-451C-0242-80BF-FB3582AEBFC1}"/>
              </a:ext>
            </a:extLst>
          </p:cNvPr>
          <p:cNvSpPr/>
          <p:nvPr/>
        </p:nvSpPr>
        <p:spPr>
          <a:xfrm>
            <a:off x="7924498" y="4468973"/>
            <a:ext cx="1834156" cy="307777"/>
          </a:xfrm>
          <a:prstGeom prst="rect">
            <a:avLst/>
          </a:prstGeom>
        </p:spPr>
        <p:txBody>
          <a:bodyPr wrap="none">
            <a:spAutoFit/>
          </a:bodyPr>
          <a:lstStyle/>
          <a:p>
            <a:r>
              <a:rPr lang="en-US" sz="1400" b="1" dirty="0">
                <a:solidFill>
                  <a:srgbClr val="000000"/>
                </a:solidFill>
                <a:latin typeface="Graphik"/>
              </a:rPr>
              <a:t>Operational Phase</a:t>
            </a:r>
            <a:endParaRPr lang="en-US" sz="1100" dirty="0">
              <a:latin typeface="Graphik" panose="020B0503030202060203" pitchFamily="34" charset="0"/>
            </a:endParaRPr>
          </a:p>
        </p:txBody>
      </p:sp>
      <p:sp>
        <p:nvSpPr>
          <p:cNvPr id="72" name="Rectangle 71">
            <a:extLst>
              <a:ext uri="{FF2B5EF4-FFF2-40B4-BE49-F238E27FC236}">
                <a16:creationId xmlns:a16="http://schemas.microsoft.com/office/drawing/2014/main" id="{F624BDC7-9EF5-C748-9202-DA645CACA08B}"/>
              </a:ext>
            </a:extLst>
          </p:cNvPr>
          <p:cNvSpPr/>
          <p:nvPr/>
        </p:nvSpPr>
        <p:spPr>
          <a:xfrm>
            <a:off x="24036" y="2851482"/>
            <a:ext cx="1099981" cy="307777"/>
          </a:xfrm>
          <a:prstGeom prst="rect">
            <a:avLst/>
          </a:prstGeom>
        </p:spPr>
        <p:txBody>
          <a:bodyPr wrap="none">
            <a:spAutoFit/>
          </a:bodyPr>
          <a:lstStyle/>
          <a:p>
            <a:r>
              <a:rPr lang="en-US" sz="1400" b="1" dirty="0">
                <a:solidFill>
                  <a:srgbClr val="A100FF"/>
                </a:solidFill>
                <a:latin typeface="Graphik"/>
              </a:rPr>
              <a:t>Scenario 1</a:t>
            </a:r>
            <a:endParaRPr lang="en-US" sz="1100" dirty="0">
              <a:solidFill>
                <a:srgbClr val="A100FF"/>
              </a:solidFill>
              <a:latin typeface="Graphik" panose="020B0503030202060203" pitchFamily="34" charset="0"/>
            </a:endParaRPr>
          </a:p>
        </p:txBody>
      </p:sp>
      <p:sp>
        <p:nvSpPr>
          <p:cNvPr id="78" name="Rectangle 77">
            <a:extLst>
              <a:ext uri="{FF2B5EF4-FFF2-40B4-BE49-F238E27FC236}">
                <a16:creationId xmlns:a16="http://schemas.microsoft.com/office/drawing/2014/main" id="{8052E6CC-A2F4-6644-9773-C3524DFD4E7B}"/>
              </a:ext>
            </a:extLst>
          </p:cNvPr>
          <p:cNvSpPr/>
          <p:nvPr/>
        </p:nvSpPr>
        <p:spPr>
          <a:xfrm>
            <a:off x="29401" y="4644417"/>
            <a:ext cx="1130438" cy="307777"/>
          </a:xfrm>
          <a:prstGeom prst="rect">
            <a:avLst/>
          </a:prstGeom>
        </p:spPr>
        <p:txBody>
          <a:bodyPr wrap="none">
            <a:spAutoFit/>
          </a:bodyPr>
          <a:lstStyle/>
          <a:p>
            <a:r>
              <a:rPr lang="en-US" sz="1400" b="1" dirty="0">
                <a:solidFill>
                  <a:srgbClr val="A100FF"/>
                </a:solidFill>
                <a:latin typeface="Graphik"/>
              </a:rPr>
              <a:t>Scenario 2</a:t>
            </a:r>
            <a:endParaRPr lang="en-US" sz="1100" dirty="0">
              <a:solidFill>
                <a:srgbClr val="A100FF"/>
              </a:solidFill>
              <a:latin typeface="Graphik" panose="020B0503030202060203" pitchFamily="34" charset="0"/>
            </a:endParaRPr>
          </a:p>
        </p:txBody>
      </p:sp>
      <p:grpSp>
        <p:nvGrpSpPr>
          <p:cNvPr id="82" name="Group 81">
            <a:extLst>
              <a:ext uri="{FF2B5EF4-FFF2-40B4-BE49-F238E27FC236}">
                <a16:creationId xmlns:a16="http://schemas.microsoft.com/office/drawing/2014/main" id="{1737D375-596C-416A-A582-15C3B475D6E0}"/>
              </a:ext>
            </a:extLst>
          </p:cNvPr>
          <p:cNvGrpSpPr/>
          <p:nvPr/>
        </p:nvGrpSpPr>
        <p:grpSpPr>
          <a:xfrm>
            <a:off x="9294872" y="3126002"/>
            <a:ext cx="548640" cy="548640"/>
            <a:chOff x="3581720" y="1514707"/>
            <a:chExt cx="716645" cy="728459"/>
          </a:xfrm>
        </p:grpSpPr>
        <p:pic>
          <p:nvPicPr>
            <p:cNvPr id="83" name="Picture 82">
              <a:extLst>
                <a:ext uri="{FF2B5EF4-FFF2-40B4-BE49-F238E27FC236}">
                  <a16:creationId xmlns:a16="http://schemas.microsoft.com/office/drawing/2014/main" id="{C988C5D5-48CD-440A-BFD8-00E56B4B5D31}"/>
                </a:ext>
              </a:extLst>
            </p:cNvPr>
            <p:cNvPicPr>
              <a:picLocks noChangeAspect="1"/>
            </p:cNvPicPr>
            <p:nvPr/>
          </p:nvPicPr>
          <p:blipFill>
            <a:blip r:embed="rId3"/>
            <a:stretch>
              <a:fillRect/>
            </a:stretch>
          </p:blipFill>
          <p:spPr>
            <a:xfrm>
              <a:off x="3674916" y="1606733"/>
              <a:ext cx="548640" cy="548640"/>
            </a:xfrm>
            <a:prstGeom prst="rect">
              <a:avLst/>
            </a:prstGeom>
            <a:ln w="76200">
              <a:solidFill>
                <a:srgbClr val="C00000"/>
              </a:solidFill>
            </a:ln>
          </p:spPr>
        </p:pic>
        <p:sp>
          <p:nvSpPr>
            <p:cNvPr id="85" name="Rounded Rectangle 8">
              <a:extLst>
                <a:ext uri="{FF2B5EF4-FFF2-40B4-BE49-F238E27FC236}">
                  <a16:creationId xmlns:a16="http://schemas.microsoft.com/office/drawing/2014/main" id="{A3BFE4F3-8C69-40E4-A739-EA04F2A7C475}"/>
                </a:ext>
              </a:extLst>
            </p:cNvPr>
            <p:cNvSpPr/>
            <p:nvPr/>
          </p:nvSpPr>
          <p:spPr>
            <a:xfrm>
              <a:off x="3581720" y="1514707"/>
              <a:ext cx="716645" cy="728459"/>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2B11E38A-C5BA-4676-8608-1356307EFD03}"/>
              </a:ext>
            </a:extLst>
          </p:cNvPr>
          <p:cNvGrpSpPr/>
          <p:nvPr/>
        </p:nvGrpSpPr>
        <p:grpSpPr>
          <a:xfrm>
            <a:off x="9286396" y="4977933"/>
            <a:ext cx="548640" cy="548640"/>
            <a:chOff x="3581720" y="1514707"/>
            <a:chExt cx="716645" cy="728459"/>
          </a:xfrm>
        </p:grpSpPr>
        <p:pic>
          <p:nvPicPr>
            <p:cNvPr id="88" name="Picture 87">
              <a:extLst>
                <a:ext uri="{FF2B5EF4-FFF2-40B4-BE49-F238E27FC236}">
                  <a16:creationId xmlns:a16="http://schemas.microsoft.com/office/drawing/2014/main" id="{7D365234-7E09-40AF-8BD4-0235103F4F13}"/>
                </a:ext>
              </a:extLst>
            </p:cNvPr>
            <p:cNvPicPr>
              <a:picLocks noChangeAspect="1"/>
            </p:cNvPicPr>
            <p:nvPr/>
          </p:nvPicPr>
          <p:blipFill>
            <a:blip r:embed="rId3"/>
            <a:stretch>
              <a:fillRect/>
            </a:stretch>
          </p:blipFill>
          <p:spPr>
            <a:xfrm>
              <a:off x="3674916" y="1606733"/>
              <a:ext cx="548640" cy="548640"/>
            </a:xfrm>
            <a:prstGeom prst="rect">
              <a:avLst/>
            </a:prstGeom>
            <a:ln w="76200">
              <a:solidFill>
                <a:srgbClr val="C00000"/>
              </a:solidFill>
            </a:ln>
          </p:spPr>
        </p:pic>
        <p:sp>
          <p:nvSpPr>
            <p:cNvPr id="89" name="Rounded Rectangle 8">
              <a:extLst>
                <a:ext uri="{FF2B5EF4-FFF2-40B4-BE49-F238E27FC236}">
                  <a16:creationId xmlns:a16="http://schemas.microsoft.com/office/drawing/2014/main" id="{9A9FB30E-AC03-4AEB-89ED-98C4A2ABD497}"/>
                </a:ext>
              </a:extLst>
            </p:cNvPr>
            <p:cNvSpPr/>
            <p:nvPr/>
          </p:nvSpPr>
          <p:spPr>
            <a:xfrm>
              <a:off x="3581720" y="1514707"/>
              <a:ext cx="716645" cy="728459"/>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7" name="Picture 2" descr="Image result for train test data icon">
            <a:extLst>
              <a:ext uri="{FF2B5EF4-FFF2-40B4-BE49-F238E27FC236}">
                <a16:creationId xmlns:a16="http://schemas.microsoft.com/office/drawing/2014/main" id="{E937C1C0-8661-9D47-ABFB-2EB1E19F88D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1684360" y="1516823"/>
            <a:ext cx="1105469" cy="72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2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7A49-CF49-8E45-935D-82861DD5317E}"/>
              </a:ext>
            </a:extLst>
          </p:cNvPr>
          <p:cNvSpPr>
            <a:spLocks noGrp="1"/>
          </p:cNvSpPr>
          <p:nvPr>
            <p:ph type="title"/>
          </p:nvPr>
        </p:nvSpPr>
        <p:spPr/>
        <p:txBody>
          <a:bodyPr/>
          <a:lstStyle/>
          <a:p>
            <a:r>
              <a:rPr lang="en-US" dirty="0"/>
              <a:t>Samples of poisoned dataset</a:t>
            </a:r>
          </a:p>
        </p:txBody>
      </p:sp>
      <p:sp>
        <p:nvSpPr>
          <p:cNvPr id="5" name="Slide Number Placeholder 4">
            <a:extLst>
              <a:ext uri="{FF2B5EF4-FFF2-40B4-BE49-F238E27FC236}">
                <a16:creationId xmlns:a16="http://schemas.microsoft.com/office/drawing/2014/main" id="{21BBD935-1EB6-4147-9F48-07827E22D9CB}"/>
              </a:ext>
            </a:extLst>
          </p:cNvPr>
          <p:cNvSpPr>
            <a:spLocks noGrp="1"/>
          </p:cNvSpPr>
          <p:nvPr>
            <p:ph type="sldNum" sz="quarter" idx="12"/>
          </p:nvPr>
        </p:nvSpPr>
        <p:spPr/>
        <p:txBody>
          <a:bodyPr/>
          <a:lstStyle/>
          <a:p>
            <a:fld id="{FED99AA8-FBB6-6241-91FE-ABD25B0FFA5E}" type="slidenum">
              <a:rPr lang="en-US" smtClean="0"/>
              <a:t>9</a:t>
            </a:fld>
            <a:endParaRPr lang="en-US"/>
          </a:p>
        </p:txBody>
      </p:sp>
      <p:pic>
        <p:nvPicPr>
          <p:cNvPr id="1026" name="Picture 2">
            <a:extLst>
              <a:ext uri="{FF2B5EF4-FFF2-40B4-BE49-F238E27FC236}">
                <a16:creationId xmlns:a16="http://schemas.microsoft.com/office/drawing/2014/main" id="{E6F86570-DDFF-F140-A26D-EE47F8EB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632" y="1037038"/>
            <a:ext cx="6338887" cy="5515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42725"/>
      </p:ext>
    </p:extLst>
  </p:cSld>
  <p:clrMapOvr>
    <a:masterClrMapping/>
  </p:clrMapOvr>
</p:sld>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8E8529FA-BB4A-E846-B99C-7358D337DE5E}"/>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F216132D-15FF-6F48-AE29-C8AB561968FD}"/>
    </a:ext>
  </a:extLst>
</a:theme>
</file>

<file path=ppt/theme/theme3.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2018AccentureTemplate" id="{59FF45C3-F5A2-854C-B670-AD8049D66C36}" vid="{106893B7-0AB0-5245-AE67-C0ABFEEAF65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0632FA75335945A63FF531EB43A3D0" ma:contentTypeVersion="3" ma:contentTypeDescription="Create a new document." ma:contentTypeScope="" ma:versionID="9424afbcba80fcb69b47908d3741ccc8">
  <xsd:schema xmlns:xsd="http://www.w3.org/2001/XMLSchema" xmlns:xs="http://www.w3.org/2001/XMLSchema" xmlns:p="http://schemas.microsoft.com/office/2006/metadata/properties" xmlns:ns3="70a18374-f0c7-4129-82cb-48f358959f5f" targetNamespace="http://schemas.microsoft.com/office/2006/metadata/properties" ma:root="true" ma:fieldsID="093ab92e370e01158a7cd4574c205a3d" ns3:_="">
    <xsd:import namespace="70a18374-f0c7-4129-82cb-48f358959f5f"/>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18374-f0c7-4129-82cb-48f358959f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D95524-A27C-482A-8CFD-2BC6356689D0}">
  <ds:schemaRefs>
    <ds:schemaRef ds:uri="http://schemas.microsoft.com/sharepoint/v3/contenttype/forms"/>
  </ds:schemaRefs>
</ds:datastoreItem>
</file>

<file path=customXml/itemProps2.xml><?xml version="1.0" encoding="utf-8"?>
<ds:datastoreItem xmlns:ds="http://schemas.openxmlformats.org/officeDocument/2006/customXml" ds:itemID="{EAF09014-0EBD-40F7-B99A-1B356956E6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18374-f0c7-4129-82cb-48f358959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34DDAC-CAA0-4E87-980F-6BF5010B4710}">
  <ds:schemaRefs>
    <ds:schemaRef ds:uri="http://www.w3.org/XML/1998/namespace"/>
    <ds:schemaRef ds:uri="70a18374-f0c7-4129-82cb-48f358959f5f"/>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62824</TotalTime>
  <Words>2069</Words>
  <Application>Microsoft Office PowerPoint</Application>
  <PresentationFormat>Widescreen</PresentationFormat>
  <Paragraphs>257</Paragraphs>
  <Slides>17</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Arial</vt:lpstr>
      <vt:lpstr>Calibri</vt:lpstr>
      <vt:lpstr>Calibri Light</vt:lpstr>
      <vt:lpstr>Graphik</vt:lpstr>
      <vt:lpstr>Graphik Black</vt:lpstr>
      <vt:lpstr>Helvetica</vt:lpstr>
      <vt:lpstr>Titles</vt:lpstr>
      <vt:lpstr>Content Layouts</vt:lpstr>
      <vt:lpstr>Specialty Slides</vt:lpstr>
      <vt:lpstr>Office Theme</vt:lpstr>
      <vt:lpstr>Trustworthy AI:  Data Poisoning Attack   </vt:lpstr>
      <vt:lpstr>Artificial Intelligence under attack</vt:lpstr>
      <vt:lpstr>PowerPoint Presentation</vt:lpstr>
      <vt:lpstr>AI Security Overview Evasion vs Data Poisoning Attack</vt:lpstr>
      <vt:lpstr>Why Attack a dataset?</vt:lpstr>
      <vt:lpstr>Data poisoning attack of  Satellite Building  Detection Algorithm</vt:lpstr>
      <vt:lpstr>How we train the AI model? PROCEDURE OF BUILDING EXTRACTION AND CNN MODEL TRAINING</vt:lpstr>
      <vt:lpstr>POISON GENERATING &amp; TRAINING PROCEDURE OF BUILDING EXTRACTION AND DNN MODEL TRAINING</vt:lpstr>
      <vt:lpstr>Samples of poisoned dataset</vt:lpstr>
      <vt:lpstr>Effect of Poisoning on infected model detecting building in operational phase using sliding window</vt:lpstr>
      <vt:lpstr>Defense and mitigation</vt:lpstr>
      <vt:lpstr>PowerPoint Presentation</vt:lpstr>
      <vt:lpstr>Going forward</vt:lpstr>
      <vt:lpstr>What can we do with data poisoning?</vt:lpstr>
      <vt:lpstr>Adversarial Defenses Mapped</vt:lpstr>
      <vt:lpstr>Poisoning Defenses Mapped</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Trustworthy AI: Securing The AI Attack Surface</dc:title>
  <dc:creator>Iman Zabet</dc:creator>
  <cp:lastModifiedBy>Iman Zabett</cp:lastModifiedBy>
  <cp:revision>148</cp:revision>
  <dcterms:created xsi:type="dcterms:W3CDTF">2019-02-21T17:43:45Z</dcterms:created>
  <dcterms:modified xsi:type="dcterms:W3CDTF">2023-08-08T03:23:56Z</dcterms:modified>
</cp:coreProperties>
</file>